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72" r:id="rId3"/>
    <p:sldId id="256" r:id="rId4"/>
    <p:sldId id="258" r:id="rId5"/>
    <p:sldId id="259" r:id="rId6"/>
    <p:sldId id="260" r:id="rId7"/>
    <p:sldId id="264" r:id="rId8"/>
    <p:sldId id="267" r:id="rId9"/>
    <p:sldId id="268" r:id="rId10"/>
    <p:sldId id="269" r:id="rId11"/>
    <p:sldId id="271" r:id="rId12"/>
    <p:sldId id="265" r:id="rId13"/>
    <p:sldId id="266" r:id="rId14"/>
    <p:sldId id="263" r:id="rId15"/>
    <p:sldId id="262" r:id="rId16"/>
    <p:sldId id="261" r:id="rId17"/>
  </p:sldIdLst>
  <p:sldSz cx="12192000" cy="6858000"/>
  <p:notesSz cx="6858000" cy="9144000"/>
  <p:defaultTextStyle>
    <a:defPPr>
      <a:defRPr lang="fa-I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A9343"/>
    <a:srgbClr val="F8F9F3"/>
    <a:srgbClr val="F4EACF"/>
    <a:srgbClr val="FAF7EC"/>
    <a:srgbClr val="052D55"/>
    <a:srgbClr val="969040"/>
    <a:srgbClr val="F5F4EF"/>
    <a:srgbClr val="525559"/>
    <a:srgbClr val="F1F0EB"/>
    <a:srgbClr val="F0F1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845C-D61E-CE40-02F9-85FD016C78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a-IR"/>
          </a:p>
        </p:txBody>
      </p:sp>
      <p:sp>
        <p:nvSpPr>
          <p:cNvPr id="3" name="Subtitle 2">
            <a:extLst>
              <a:ext uri="{FF2B5EF4-FFF2-40B4-BE49-F238E27FC236}">
                <a16:creationId xmlns:a16="http://schemas.microsoft.com/office/drawing/2014/main" id="{26907DB2-E969-CD69-C61D-2B778894EB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a-IR"/>
          </a:p>
        </p:txBody>
      </p:sp>
      <p:sp>
        <p:nvSpPr>
          <p:cNvPr id="4" name="Date Placeholder 3">
            <a:extLst>
              <a:ext uri="{FF2B5EF4-FFF2-40B4-BE49-F238E27FC236}">
                <a16:creationId xmlns:a16="http://schemas.microsoft.com/office/drawing/2014/main" id="{614575CB-D809-6024-F141-8527EAAC8696}"/>
              </a:ext>
            </a:extLst>
          </p:cNvPr>
          <p:cNvSpPr>
            <a:spLocks noGrp="1"/>
          </p:cNvSpPr>
          <p:nvPr>
            <p:ph type="dt" sz="half" idx="10"/>
          </p:nvPr>
        </p:nvSpPr>
        <p:spPr/>
        <p:txBody>
          <a:bodyPr/>
          <a:lstStyle/>
          <a:p>
            <a:fld id="{D36F34B9-14D5-486E-BF51-F86FB62AC215}" type="datetimeFigureOut">
              <a:rPr lang="fa-IR" smtClean="0"/>
              <a:t>14/08/1447</a:t>
            </a:fld>
            <a:endParaRPr lang="fa-IR"/>
          </a:p>
        </p:txBody>
      </p:sp>
      <p:sp>
        <p:nvSpPr>
          <p:cNvPr id="5" name="Footer Placeholder 4">
            <a:extLst>
              <a:ext uri="{FF2B5EF4-FFF2-40B4-BE49-F238E27FC236}">
                <a16:creationId xmlns:a16="http://schemas.microsoft.com/office/drawing/2014/main" id="{E0757F9B-C0A3-3779-A66E-BA77B7455A2B}"/>
              </a:ext>
            </a:extLst>
          </p:cNvPr>
          <p:cNvSpPr>
            <a:spLocks noGrp="1"/>
          </p:cNvSpPr>
          <p:nvPr>
            <p:ph type="ftr" sz="quarter" idx="11"/>
          </p:nvPr>
        </p:nvSpPr>
        <p:spPr/>
        <p:txBody>
          <a:bodyPr/>
          <a:lstStyle/>
          <a:p>
            <a:endParaRPr lang="fa-IR"/>
          </a:p>
        </p:txBody>
      </p:sp>
      <p:sp>
        <p:nvSpPr>
          <p:cNvPr id="6" name="Slide Number Placeholder 5">
            <a:extLst>
              <a:ext uri="{FF2B5EF4-FFF2-40B4-BE49-F238E27FC236}">
                <a16:creationId xmlns:a16="http://schemas.microsoft.com/office/drawing/2014/main" id="{1D4A557F-8235-F6AF-71DD-CEABC90DCCE3}"/>
              </a:ext>
            </a:extLst>
          </p:cNvPr>
          <p:cNvSpPr>
            <a:spLocks noGrp="1"/>
          </p:cNvSpPr>
          <p:nvPr>
            <p:ph type="sldNum" sz="quarter" idx="12"/>
          </p:nvPr>
        </p:nvSpPr>
        <p:spPr/>
        <p:txBody>
          <a:bodyPr/>
          <a:lstStyle/>
          <a:p>
            <a:fld id="{1D7C755E-586F-424C-AA47-50F99CE9BAA3}" type="slidenum">
              <a:rPr lang="fa-IR" smtClean="0"/>
              <a:t>‹#›</a:t>
            </a:fld>
            <a:endParaRPr lang="fa-IR"/>
          </a:p>
        </p:txBody>
      </p:sp>
    </p:spTree>
    <p:extLst>
      <p:ext uri="{BB962C8B-B14F-4D97-AF65-F5344CB8AC3E}">
        <p14:creationId xmlns:p14="http://schemas.microsoft.com/office/powerpoint/2010/main" val="3147109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E1617-4704-CAB2-FE7E-D52A92628430}"/>
              </a:ext>
            </a:extLst>
          </p:cNvPr>
          <p:cNvSpPr>
            <a:spLocks noGrp="1"/>
          </p:cNvSpPr>
          <p:nvPr>
            <p:ph type="title"/>
          </p:nvPr>
        </p:nvSpPr>
        <p:spPr/>
        <p:txBody>
          <a:bodyPr/>
          <a:lstStyle/>
          <a:p>
            <a:r>
              <a:rPr lang="en-US"/>
              <a:t>Click to edit Master title style</a:t>
            </a:r>
            <a:endParaRPr lang="fa-IR"/>
          </a:p>
        </p:txBody>
      </p:sp>
      <p:sp>
        <p:nvSpPr>
          <p:cNvPr id="3" name="Vertical Text Placeholder 2">
            <a:extLst>
              <a:ext uri="{FF2B5EF4-FFF2-40B4-BE49-F238E27FC236}">
                <a16:creationId xmlns:a16="http://schemas.microsoft.com/office/drawing/2014/main" id="{EC15EDD8-360F-E69C-E94F-77BE3E662C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a:extLst>
              <a:ext uri="{FF2B5EF4-FFF2-40B4-BE49-F238E27FC236}">
                <a16:creationId xmlns:a16="http://schemas.microsoft.com/office/drawing/2014/main" id="{714937B4-0371-E6B2-4CEB-A950AA61DDEA}"/>
              </a:ext>
            </a:extLst>
          </p:cNvPr>
          <p:cNvSpPr>
            <a:spLocks noGrp="1"/>
          </p:cNvSpPr>
          <p:nvPr>
            <p:ph type="dt" sz="half" idx="10"/>
          </p:nvPr>
        </p:nvSpPr>
        <p:spPr/>
        <p:txBody>
          <a:bodyPr/>
          <a:lstStyle/>
          <a:p>
            <a:fld id="{D36F34B9-14D5-486E-BF51-F86FB62AC215}" type="datetimeFigureOut">
              <a:rPr lang="fa-IR" smtClean="0"/>
              <a:t>14/08/1447</a:t>
            </a:fld>
            <a:endParaRPr lang="fa-IR"/>
          </a:p>
        </p:txBody>
      </p:sp>
      <p:sp>
        <p:nvSpPr>
          <p:cNvPr id="5" name="Footer Placeholder 4">
            <a:extLst>
              <a:ext uri="{FF2B5EF4-FFF2-40B4-BE49-F238E27FC236}">
                <a16:creationId xmlns:a16="http://schemas.microsoft.com/office/drawing/2014/main" id="{48ECAC01-ECEE-0ECB-525C-6144EDE77B2F}"/>
              </a:ext>
            </a:extLst>
          </p:cNvPr>
          <p:cNvSpPr>
            <a:spLocks noGrp="1"/>
          </p:cNvSpPr>
          <p:nvPr>
            <p:ph type="ftr" sz="quarter" idx="11"/>
          </p:nvPr>
        </p:nvSpPr>
        <p:spPr/>
        <p:txBody>
          <a:bodyPr/>
          <a:lstStyle/>
          <a:p>
            <a:endParaRPr lang="fa-IR"/>
          </a:p>
        </p:txBody>
      </p:sp>
      <p:sp>
        <p:nvSpPr>
          <p:cNvPr id="6" name="Slide Number Placeholder 5">
            <a:extLst>
              <a:ext uri="{FF2B5EF4-FFF2-40B4-BE49-F238E27FC236}">
                <a16:creationId xmlns:a16="http://schemas.microsoft.com/office/drawing/2014/main" id="{4FFFD995-EF62-B343-A46A-CC4C5335AE3E}"/>
              </a:ext>
            </a:extLst>
          </p:cNvPr>
          <p:cNvSpPr>
            <a:spLocks noGrp="1"/>
          </p:cNvSpPr>
          <p:nvPr>
            <p:ph type="sldNum" sz="quarter" idx="12"/>
          </p:nvPr>
        </p:nvSpPr>
        <p:spPr/>
        <p:txBody>
          <a:bodyPr/>
          <a:lstStyle/>
          <a:p>
            <a:fld id="{1D7C755E-586F-424C-AA47-50F99CE9BAA3}" type="slidenum">
              <a:rPr lang="fa-IR" smtClean="0"/>
              <a:t>‹#›</a:t>
            </a:fld>
            <a:endParaRPr lang="fa-IR"/>
          </a:p>
        </p:txBody>
      </p:sp>
    </p:spTree>
    <p:extLst>
      <p:ext uri="{BB962C8B-B14F-4D97-AF65-F5344CB8AC3E}">
        <p14:creationId xmlns:p14="http://schemas.microsoft.com/office/powerpoint/2010/main" val="4232465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FE797C-477B-B803-B2C9-7ACE5914D89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a-IR"/>
          </a:p>
        </p:txBody>
      </p:sp>
      <p:sp>
        <p:nvSpPr>
          <p:cNvPr id="3" name="Vertical Text Placeholder 2">
            <a:extLst>
              <a:ext uri="{FF2B5EF4-FFF2-40B4-BE49-F238E27FC236}">
                <a16:creationId xmlns:a16="http://schemas.microsoft.com/office/drawing/2014/main" id="{E80303AF-9233-FD3D-73A2-6B6EE88748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a:extLst>
              <a:ext uri="{FF2B5EF4-FFF2-40B4-BE49-F238E27FC236}">
                <a16:creationId xmlns:a16="http://schemas.microsoft.com/office/drawing/2014/main" id="{437615F9-27B9-AE4A-0768-B473E449A66B}"/>
              </a:ext>
            </a:extLst>
          </p:cNvPr>
          <p:cNvSpPr>
            <a:spLocks noGrp="1"/>
          </p:cNvSpPr>
          <p:nvPr>
            <p:ph type="dt" sz="half" idx="10"/>
          </p:nvPr>
        </p:nvSpPr>
        <p:spPr/>
        <p:txBody>
          <a:bodyPr/>
          <a:lstStyle/>
          <a:p>
            <a:fld id="{D36F34B9-14D5-486E-BF51-F86FB62AC215}" type="datetimeFigureOut">
              <a:rPr lang="fa-IR" smtClean="0"/>
              <a:t>14/08/1447</a:t>
            </a:fld>
            <a:endParaRPr lang="fa-IR"/>
          </a:p>
        </p:txBody>
      </p:sp>
      <p:sp>
        <p:nvSpPr>
          <p:cNvPr id="5" name="Footer Placeholder 4">
            <a:extLst>
              <a:ext uri="{FF2B5EF4-FFF2-40B4-BE49-F238E27FC236}">
                <a16:creationId xmlns:a16="http://schemas.microsoft.com/office/drawing/2014/main" id="{E7E1AD9C-79CE-6978-4E66-AD32C732325D}"/>
              </a:ext>
            </a:extLst>
          </p:cNvPr>
          <p:cNvSpPr>
            <a:spLocks noGrp="1"/>
          </p:cNvSpPr>
          <p:nvPr>
            <p:ph type="ftr" sz="quarter" idx="11"/>
          </p:nvPr>
        </p:nvSpPr>
        <p:spPr/>
        <p:txBody>
          <a:bodyPr/>
          <a:lstStyle/>
          <a:p>
            <a:endParaRPr lang="fa-IR"/>
          </a:p>
        </p:txBody>
      </p:sp>
      <p:sp>
        <p:nvSpPr>
          <p:cNvPr id="6" name="Slide Number Placeholder 5">
            <a:extLst>
              <a:ext uri="{FF2B5EF4-FFF2-40B4-BE49-F238E27FC236}">
                <a16:creationId xmlns:a16="http://schemas.microsoft.com/office/drawing/2014/main" id="{60782EDF-B27E-79AE-80A3-1CE5AE018633}"/>
              </a:ext>
            </a:extLst>
          </p:cNvPr>
          <p:cNvSpPr>
            <a:spLocks noGrp="1"/>
          </p:cNvSpPr>
          <p:nvPr>
            <p:ph type="sldNum" sz="quarter" idx="12"/>
          </p:nvPr>
        </p:nvSpPr>
        <p:spPr/>
        <p:txBody>
          <a:bodyPr/>
          <a:lstStyle/>
          <a:p>
            <a:fld id="{1D7C755E-586F-424C-AA47-50F99CE9BAA3}" type="slidenum">
              <a:rPr lang="fa-IR" smtClean="0"/>
              <a:t>‹#›</a:t>
            </a:fld>
            <a:endParaRPr lang="fa-IR"/>
          </a:p>
        </p:txBody>
      </p:sp>
    </p:spTree>
    <p:extLst>
      <p:ext uri="{BB962C8B-B14F-4D97-AF65-F5344CB8AC3E}">
        <p14:creationId xmlns:p14="http://schemas.microsoft.com/office/powerpoint/2010/main" val="3929931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D4018-4E07-114E-E757-A4B6B79C112E}"/>
              </a:ext>
            </a:extLst>
          </p:cNvPr>
          <p:cNvSpPr>
            <a:spLocks noGrp="1"/>
          </p:cNvSpPr>
          <p:nvPr>
            <p:ph type="title"/>
          </p:nvPr>
        </p:nvSpPr>
        <p:spPr/>
        <p:txBody>
          <a:bodyPr/>
          <a:lstStyle/>
          <a:p>
            <a:r>
              <a:rPr lang="en-US"/>
              <a:t>Click to edit Master title style</a:t>
            </a:r>
            <a:endParaRPr lang="fa-IR"/>
          </a:p>
        </p:txBody>
      </p:sp>
      <p:sp>
        <p:nvSpPr>
          <p:cNvPr id="3" name="Content Placeholder 2">
            <a:extLst>
              <a:ext uri="{FF2B5EF4-FFF2-40B4-BE49-F238E27FC236}">
                <a16:creationId xmlns:a16="http://schemas.microsoft.com/office/drawing/2014/main" id="{7E37DECC-C6F5-A17C-7232-7A7311D7B4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a:extLst>
              <a:ext uri="{FF2B5EF4-FFF2-40B4-BE49-F238E27FC236}">
                <a16:creationId xmlns:a16="http://schemas.microsoft.com/office/drawing/2014/main" id="{E2A48ECB-264B-5869-F683-3B5D83584828}"/>
              </a:ext>
            </a:extLst>
          </p:cNvPr>
          <p:cNvSpPr>
            <a:spLocks noGrp="1"/>
          </p:cNvSpPr>
          <p:nvPr>
            <p:ph type="dt" sz="half" idx="10"/>
          </p:nvPr>
        </p:nvSpPr>
        <p:spPr/>
        <p:txBody>
          <a:bodyPr/>
          <a:lstStyle/>
          <a:p>
            <a:fld id="{D36F34B9-14D5-486E-BF51-F86FB62AC215}" type="datetimeFigureOut">
              <a:rPr lang="fa-IR" smtClean="0"/>
              <a:t>14/08/1447</a:t>
            </a:fld>
            <a:endParaRPr lang="fa-IR"/>
          </a:p>
        </p:txBody>
      </p:sp>
      <p:sp>
        <p:nvSpPr>
          <p:cNvPr id="5" name="Footer Placeholder 4">
            <a:extLst>
              <a:ext uri="{FF2B5EF4-FFF2-40B4-BE49-F238E27FC236}">
                <a16:creationId xmlns:a16="http://schemas.microsoft.com/office/drawing/2014/main" id="{5FFD2459-A2F6-08D5-20D5-81A98067661F}"/>
              </a:ext>
            </a:extLst>
          </p:cNvPr>
          <p:cNvSpPr>
            <a:spLocks noGrp="1"/>
          </p:cNvSpPr>
          <p:nvPr>
            <p:ph type="ftr" sz="quarter" idx="11"/>
          </p:nvPr>
        </p:nvSpPr>
        <p:spPr/>
        <p:txBody>
          <a:bodyPr/>
          <a:lstStyle/>
          <a:p>
            <a:endParaRPr lang="fa-IR"/>
          </a:p>
        </p:txBody>
      </p:sp>
      <p:sp>
        <p:nvSpPr>
          <p:cNvPr id="6" name="Slide Number Placeholder 5">
            <a:extLst>
              <a:ext uri="{FF2B5EF4-FFF2-40B4-BE49-F238E27FC236}">
                <a16:creationId xmlns:a16="http://schemas.microsoft.com/office/drawing/2014/main" id="{D255D5F2-94ED-016C-C6D2-A0A98C5F2D47}"/>
              </a:ext>
            </a:extLst>
          </p:cNvPr>
          <p:cNvSpPr>
            <a:spLocks noGrp="1"/>
          </p:cNvSpPr>
          <p:nvPr>
            <p:ph type="sldNum" sz="quarter" idx="12"/>
          </p:nvPr>
        </p:nvSpPr>
        <p:spPr/>
        <p:txBody>
          <a:bodyPr/>
          <a:lstStyle/>
          <a:p>
            <a:fld id="{1D7C755E-586F-424C-AA47-50F99CE9BAA3}" type="slidenum">
              <a:rPr lang="fa-IR" smtClean="0"/>
              <a:t>‹#›</a:t>
            </a:fld>
            <a:endParaRPr lang="fa-IR"/>
          </a:p>
        </p:txBody>
      </p:sp>
    </p:spTree>
    <p:extLst>
      <p:ext uri="{BB962C8B-B14F-4D97-AF65-F5344CB8AC3E}">
        <p14:creationId xmlns:p14="http://schemas.microsoft.com/office/powerpoint/2010/main" val="28031954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9267A-1603-5508-E131-FBAC8C10C1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a-IR"/>
          </a:p>
        </p:txBody>
      </p:sp>
      <p:sp>
        <p:nvSpPr>
          <p:cNvPr id="3" name="Text Placeholder 2">
            <a:extLst>
              <a:ext uri="{FF2B5EF4-FFF2-40B4-BE49-F238E27FC236}">
                <a16:creationId xmlns:a16="http://schemas.microsoft.com/office/drawing/2014/main" id="{A0689713-30E6-5253-EC47-EB80A252B9D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6B9A85-AEF5-6E41-EC3B-25F2D381FB9A}"/>
              </a:ext>
            </a:extLst>
          </p:cNvPr>
          <p:cNvSpPr>
            <a:spLocks noGrp="1"/>
          </p:cNvSpPr>
          <p:nvPr>
            <p:ph type="dt" sz="half" idx="10"/>
          </p:nvPr>
        </p:nvSpPr>
        <p:spPr/>
        <p:txBody>
          <a:bodyPr/>
          <a:lstStyle/>
          <a:p>
            <a:fld id="{D36F34B9-14D5-486E-BF51-F86FB62AC215}" type="datetimeFigureOut">
              <a:rPr lang="fa-IR" smtClean="0"/>
              <a:t>14/08/1447</a:t>
            </a:fld>
            <a:endParaRPr lang="fa-IR"/>
          </a:p>
        </p:txBody>
      </p:sp>
      <p:sp>
        <p:nvSpPr>
          <p:cNvPr id="5" name="Footer Placeholder 4">
            <a:extLst>
              <a:ext uri="{FF2B5EF4-FFF2-40B4-BE49-F238E27FC236}">
                <a16:creationId xmlns:a16="http://schemas.microsoft.com/office/drawing/2014/main" id="{FC31D500-F827-C0F2-4277-2A069771844B}"/>
              </a:ext>
            </a:extLst>
          </p:cNvPr>
          <p:cNvSpPr>
            <a:spLocks noGrp="1"/>
          </p:cNvSpPr>
          <p:nvPr>
            <p:ph type="ftr" sz="quarter" idx="11"/>
          </p:nvPr>
        </p:nvSpPr>
        <p:spPr/>
        <p:txBody>
          <a:bodyPr/>
          <a:lstStyle/>
          <a:p>
            <a:endParaRPr lang="fa-IR"/>
          </a:p>
        </p:txBody>
      </p:sp>
      <p:sp>
        <p:nvSpPr>
          <p:cNvPr id="6" name="Slide Number Placeholder 5">
            <a:extLst>
              <a:ext uri="{FF2B5EF4-FFF2-40B4-BE49-F238E27FC236}">
                <a16:creationId xmlns:a16="http://schemas.microsoft.com/office/drawing/2014/main" id="{4F4E1A91-DACC-9C6C-7452-88DBD3539DF7}"/>
              </a:ext>
            </a:extLst>
          </p:cNvPr>
          <p:cNvSpPr>
            <a:spLocks noGrp="1"/>
          </p:cNvSpPr>
          <p:nvPr>
            <p:ph type="sldNum" sz="quarter" idx="12"/>
          </p:nvPr>
        </p:nvSpPr>
        <p:spPr/>
        <p:txBody>
          <a:bodyPr/>
          <a:lstStyle/>
          <a:p>
            <a:fld id="{1D7C755E-586F-424C-AA47-50F99CE9BAA3}" type="slidenum">
              <a:rPr lang="fa-IR" smtClean="0"/>
              <a:t>‹#›</a:t>
            </a:fld>
            <a:endParaRPr lang="fa-IR"/>
          </a:p>
        </p:txBody>
      </p:sp>
    </p:spTree>
    <p:extLst>
      <p:ext uri="{BB962C8B-B14F-4D97-AF65-F5344CB8AC3E}">
        <p14:creationId xmlns:p14="http://schemas.microsoft.com/office/powerpoint/2010/main" val="2969828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ACC9F-24F8-AC5A-AC0C-0D75209681C9}"/>
              </a:ext>
            </a:extLst>
          </p:cNvPr>
          <p:cNvSpPr>
            <a:spLocks noGrp="1"/>
          </p:cNvSpPr>
          <p:nvPr>
            <p:ph type="title"/>
          </p:nvPr>
        </p:nvSpPr>
        <p:spPr/>
        <p:txBody>
          <a:bodyPr/>
          <a:lstStyle/>
          <a:p>
            <a:r>
              <a:rPr lang="en-US"/>
              <a:t>Click to edit Master title style</a:t>
            </a:r>
            <a:endParaRPr lang="fa-IR"/>
          </a:p>
        </p:txBody>
      </p:sp>
      <p:sp>
        <p:nvSpPr>
          <p:cNvPr id="3" name="Content Placeholder 2">
            <a:extLst>
              <a:ext uri="{FF2B5EF4-FFF2-40B4-BE49-F238E27FC236}">
                <a16:creationId xmlns:a16="http://schemas.microsoft.com/office/drawing/2014/main" id="{9CD15877-A305-0F69-494C-A716FEC9DC3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Content Placeholder 3">
            <a:extLst>
              <a:ext uri="{FF2B5EF4-FFF2-40B4-BE49-F238E27FC236}">
                <a16:creationId xmlns:a16="http://schemas.microsoft.com/office/drawing/2014/main" id="{C652BE95-9183-284B-BAFE-D256FFDB54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5" name="Date Placeholder 4">
            <a:extLst>
              <a:ext uri="{FF2B5EF4-FFF2-40B4-BE49-F238E27FC236}">
                <a16:creationId xmlns:a16="http://schemas.microsoft.com/office/drawing/2014/main" id="{2D9DC0BF-6CCD-DEAE-D9CC-F58760B86F78}"/>
              </a:ext>
            </a:extLst>
          </p:cNvPr>
          <p:cNvSpPr>
            <a:spLocks noGrp="1"/>
          </p:cNvSpPr>
          <p:nvPr>
            <p:ph type="dt" sz="half" idx="10"/>
          </p:nvPr>
        </p:nvSpPr>
        <p:spPr/>
        <p:txBody>
          <a:bodyPr/>
          <a:lstStyle/>
          <a:p>
            <a:fld id="{D36F34B9-14D5-486E-BF51-F86FB62AC215}" type="datetimeFigureOut">
              <a:rPr lang="fa-IR" smtClean="0"/>
              <a:t>14/08/1447</a:t>
            </a:fld>
            <a:endParaRPr lang="fa-IR"/>
          </a:p>
        </p:txBody>
      </p:sp>
      <p:sp>
        <p:nvSpPr>
          <p:cNvPr id="6" name="Footer Placeholder 5">
            <a:extLst>
              <a:ext uri="{FF2B5EF4-FFF2-40B4-BE49-F238E27FC236}">
                <a16:creationId xmlns:a16="http://schemas.microsoft.com/office/drawing/2014/main" id="{2BB4346C-DCA9-2FE6-32DB-27276A102DBF}"/>
              </a:ext>
            </a:extLst>
          </p:cNvPr>
          <p:cNvSpPr>
            <a:spLocks noGrp="1"/>
          </p:cNvSpPr>
          <p:nvPr>
            <p:ph type="ftr" sz="quarter" idx="11"/>
          </p:nvPr>
        </p:nvSpPr>
        <p:spPr/>
        <p:txBody>
          <a:bodyPr/>
          <a:lstStyle/>
          <a:p>
            <a:endParaRPr lang="fa-IR"/>
          </a:p>
        </p:txBody>
      </p:sp>
      <p:sp>
        <p:nvSpPr>
          <p:cNvPr id="7" name="Slide Number Placeholder 6">
            <a:extLst>
              <a:ext uri="{FF2B5EF4-FFF2-40B4-BE49-F238E27FC236}">
                <a16:creationId xmlns:a16="http://schemas.microsoft.com/office/drawing/2014/main" id="{DCC82B2C-0B44-7072-AC0A-D5373995F7A0}"/>
              </a:ext>
            </a:extLst>
          </p:cNvPr>
          <p:cNvSpPr>
            <a:spLocks noGrp="1"/>
          </p:cNvSpPr>
          <p:nvPr>
            <p:ph type="sldNum" sz="quarter" idx="12"/>
          </p:nvPr>
        </p:nvSpPr>
        <p:spPr/>
        <p:txBody>
          <a:bodyPr/>
          <a:lstStyle/>
          <a:p>
            <a:fld id="{1D7C755E-586F-424C-AA47-50F99CE9BAA3}" type="slidenum">
              <a:rPr lang="fa-IR" smtClean="0"/>
              <a:t>‹#›</a:t>
            </a:fld>
            <a:endParaRPr lang="fa-IR"/>
          </a:p>
        </p:txBody>
      </p:sp>
    </p:spTree>
    <p:extLst>
      <p:ext uri="{BB962C8B-B14F-4D97-AF65-F5344CB8AC3E}">
        <p14:creationId xmlns:p14="http://schemas.microsoft.com/office/powerpoint/2010/main" val="778222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9C2D3-4A3C-5693-5D26-79062A184FCA}"/>
              </a:ext>
            </a:extLst>
          </p:cNvPr>
          <p:cNvSpPr>
            <a:spLocks noGrp="1"/>
          </p:cNvSpPr>
          <p:nvPr>
            <p:ph type="title"/>
          </p:nvPr>
        </p:nvSpPr>
        <p:spPr>
          <a:xfrm>
            <a:off x="839788" y="365125"/>
            <a:ext cx="10515600" cy="1325563"/>
          </a:xfrm>
        </p:spPr>
        <p:txBody>
          <a:bodyPr/>
          <a:lstStyle/>
          <a:p>
            <a:r>
              <a:rPr lang="en-US"/>
              <a:t>Click to edit Master title style</a:t>
            </a:r>
            <a:endParaRPr lang="fa-IR"/>
          </a:p>
        </p:txBody>
      </p:sp>
      <p:sp>
        <p:nvSpPr>
          <p:cNvPr id="3" name="Text Placeholder 2">
            <a:extLst>
              <a:ext uri="{FF2B5EF4-FFF2-40B4-BE49-F238E27FC236}">
                <a16:creationId xmlns:a16="http://schemas.microsoft.com/office/drawing/2014/main" id="{80AC31DF-128F-CAC0-3AE7-BB5E74A2BD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7DDBB7-AFBB-A8C1-2FCD-B584DEFC69D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5" name="Text Placeholder 4">
            <a:extLst>
              <a:ext uri="{FF2B5EF4-FFF2-40B4-BE49-F238E27FC236}">
                <a16:creationId xmlns:a16="http://schemas.microsoft.com/office/drawing/2014/main" id="{562C5833-EF48-F2F5-7D27-EF52664BF7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7AB8AB-447B-5991-824B-7126672798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7" name="Date Placeholder 6">
            <a:extLst>
              <a:ext uri="{FF2B5EF4-FFF2-40B4-BE49-F238E27FC236}">
                <a16:creationId xmlns:a16="http://schemas.microsoft.com/office/drawing/2014/main" id="{C6343008-43AB-5987-8D99-2499847BDB64}"/>
              </a:ext>
            </a:extLst>
          </p:cNvPr>
          <p:cNvSpPr>
            <a:spLocks noGrp="1"/>
          </p:cNvSpPr>
          <p:nvPr>
            <p:ph type="dt" sz="half" idx="10"/>
          </p:nvPr>
        </p:nvSpPr>
        <p:spPr/>
        <p:txBody>
          <a:bodyPr/>
          <a:lstStyle/>
          <a:p>
            <a:fld id="{D36F34B9-14D5-486E-BF51-F86FB62AC215}" type="datetimeFigureOut">
              <a:rPr lang="fa-IR" smtClean="0"/>
              <a:t>14/08/1447</a:t>
            </a:fld>
            <a:endParaRPr lang="fa-IR"/>
          </a:p>
        </p:txBody>
      </p:sp>
      <p:sp>
        <p:nvSpPr>
          <p:cNvPr id="8" name="Footer Placeholder 7">
            <a:extLst>
              <a:ext uri="{FF2B5EF4-FFF2-40B4-BE49-F238E27FC236}">
                <a16:creationId xmlns:a16="http://schemas.microsoft.com/office/drawing/2014/main" id="{1835A1F4-60F8-5CC0-3BA4-8B96FE2434B6}"/>
              </a:ext>
            </a:extLst>
          </p:cNvPr>
          <p:cNvSpPr>
            <a:spLocks noGrp="1"/>
          </p:cNvSpPr>
          <p:nvPr>
            <p:ph type="ftr" sz="quarter" idx="11"/>
          </p:nvPr>
        </p:nvSpPr>
        <p:spPr/>
        <p:txBody>
          <a:bodyPr/>
          <a:lstStyle/>
          <a:p>
            <a:endParaRPr lang="fa-IR"/>
          </a:p>
        </p:txBody>
      </p:sp>
      <p:sp>
        <p:nvSpPr>
          <p:cNvPr id="9" name="Slide Number Placeholder 8">
            <a:extLst>
              <a:ext uri="{FF2B5EF4-FFF2-40B4-BE49-F238E27FC236}">
                <a16:creationId xmlns:a16="http://schemas.microsoft.com/office/drawing/2014/main" id="{AFEB9997-93AE-205B-718A-385C9988F8D9}"/>
              </a:ext>
            </a:extLst>
          </p:cNvPr>
          <p:cNvSpPr>
            <a:spLocks noGrp="1"/>
          </p:cNvSpPr>
          <p:nvPr>
            <p:ph type="sldNum" sz="quarter" idx="12"/>
          </p:nvPr>
        </p:nvSpPr>
        <p:spPr/>
        <p:txBody>
          <a:bodyPr/>
          <a:lstStyle/>
          <a:p>
            <a:fld id="{1D7C755E-586F-424C-AA47-50F99CE9BAA3}" type="slidenum">
              <a:rPr lang="fa-IR" smtClean="0"/>
              <a:t>‹#›</a:t>
            </a:fld>
            <a:endParaRPr lang="fa-IR"/>
          </a:p>
        </p:txBody>
      </p:sp>
    </p:spTree>
    <p:extLst>
      <p:ext uri="{BB962C8B-B14F-4D97-AF65-F5344CB8AC3E}">
        <p14:creationId xmlns:p14="http://schemas.microsoft.com/office/powerpoint/2010/main" val="3325221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941-BACA-2282-A1AF-7249511196A7}"/>
              </a:ext>
            </a:extLst>
          </p:cNvPr>
          <p:cNvSpPr>
            <a:spLocks noGrp="1"/>
          </p:cNvSpPr>
          <p:nvPr>
            <p:ph type="title"/>
          </p:nvPr>
        </p:nvSpPr>
        <p:spPr/>
        <p:txBody>
          <a:bodyPr/>
          <a:lstStyle/>
          <a:p>
            <a:r>
              <a:rPr lang="en-US"/>
              <a:t>Click to edit Master title style</a:t>
            </a:r>
            <a:endParaRPr lang="fa-IR"/>
          </a:p>
        </p:txBody>
      </p:sp>
      <p:sp>
        <p:nvSpPr>
          <p:cNvPr id="3" name="Date Placeholder 2">
            <a:extLst>
              <a:ext uri="{FF2B5EF4-FFF2-40B4-BE49-F238E27FC236}">
                <a16:creationId xmlns:a16="http://schemas.microsoft.com/office/drawing/2014/main" id="{F3C47DFF-C087-968B-D3C6-CF121848A6FE}"/>
              </a:ext>
            </a:extLst>
          </p:cNvPr>
          <p:cNvSpPr>
            <a:spLocks noGrp="1"/>
          </p:cNvSpPr>
          <p:nvPr>
            <p:ph type="dt" sz="half" idx="10"/>
          </p:nvPr>
        </p:nvSpPr>
        <p:spPr/>
        <p:txBody>
          <a:bodyPr/>
          <a:lstStyle/>
          <a:p>
            <a:fld id="{D36F34B9-14D5-486E-BF51-F86FB62AC215}" type="datetimeFigureOut">
              <a:rPr lang="fa-IR" smtClean="0"/>
              <a:t>14/08/1447</a:t>
            </a:fld>
            <a:endParaRPr lang="fa-IR"/>
          </a:p>
        </p:txBody>
      </p:sp>
      <p:sp>
        <p:nvSpPr>
          <p:cNvPr id="4" name="Footer Placeholder 3">
            <a:extLst>
              <a:ext uri="{FF2B5EF4-FFF2-40B4-BE49-F238E27FC236}">
                <a16:creationId xmlns:a16="http://schemas.microsoft.com/office/drawing/2014/main" id="{24B55047-99DC-37DC-E9CE-3FF9F42A9EE0}"/>
              </a:ext>
            </a:extLst>
          </p:cNvPr>
          <p:cNvSpPr>
            <a:spLocks noGrp="1"/>
          </p:cNvSpPr>
          <p:nvPr>
            <p:ph type="ftr" sz="quarter" idx="11"/>
          </p:nvPr>
        </p:nvSpPr>
        <p:spPr/>
        <p:txBody>
          <a:bodyPr/>
          <a:lstStyle/>
          <a:p>
            <a:endParaRPr lang="fa-IR"/>
          </a:p>
        </p:txBody>
      </p:sp>
      <p:sp>
        <p:nvSpPr>
          <p:cNvPr id="5" name="Slide Number Placeholder 4">
            <a:extLst>
              <a:ext uri="{FF2B5EF4-FFF2-40B4-BE49-F238E27FC236}">
                <a16:creationId xmlns:a16="http://schemas.microsoft.com/office/drawing/2014/main" id="{69F2145B-4E93-9F41-20FE-D4EB203D012B}"/>
              </a:ext>
            </a:extLst>
          </p:cNvPr>
          <p:cNvSpPr>
            <a:spLocks noGrp="1"/>
          </p:cNvSpPr>
          <p:nvPr>
            <p:ph type="sldNum" sz="quarter" idx="12"/>
          </p:nvPr>
        </p:nvSpPr>
        <p:spPr/>
        <p:txBody>
          <a:bodyPr/>
          <a:lstStyle/>
          <a:p>
            <a:fld id="{1D7C755E-586F-424C-AA47-50F99CE9BAA3}" type="slidenum">
              <a:rPr lang="fa-IR" smtClean="0"/>
              <a:t>‹#›</a:t>
            </a:fld>
            <a:endParaRPr lang="fa-IR"/>
          </a:p>
        </p:txBody>
      </p:sp>
    </p:spTree>
    <p:extLst>
      <p:ext uri="{BB962C8B-B14F-4D97-AF65-F5344CB8AC3E}">
        <p14:creationId xmlns:p14="http://schemas.microsoft.com/office/powerpoint/2010/main" val="1888957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E615FC-A9F9-F135-F90B-AA5C2AC4F91B}"/>
              </a:ext>
            </a:extLst>
          </p:cNvPr>
          <p:cNvSpPr>
            <a:spLocks noGrp="1"/>
          </p:cNvSpPr>
          <p:nvPr>
            <p:ph type="dt" sz="half" idx="10"/>
          </p:nvPr>
        </p:nvSpPr>
        <p:spPr/>
        <p:txBody>
          <a:bodyPr/>
          <a:lstStyle/>
          <a:p>
            <a:fld id="{D36F34B9-14D5-486E-BF51-F86FB62AC215}" type="datetimeFigureOut">
              <a:rPr lang="fa-IR" smtClean="0"/>
              <a:t>14/08/1447</a:t>
            </a:fld>
            <a:endParaRPr lang="fa-IR"/>
          </a:p>
        </p:txBody>
      </p:sp>
      <p:sp>
        <p:nvSpPr>
          <p:cNvPr id="3" name="Footer Placeholder 2">
            <a:extLst>
              <a:ext uri="{FF2B5EF4-FFF2-40B4-BE49-F238E27FC236}">
                <a16:creationId xmlns:a16="http://schemas.microsoft.com/office/drawing/2014/main" id="{6C5ED7FF-071F-1A71-2F59-F1FD5890CDF5}"/>
              </a:ext>
            </a:extLst>
          </p:cNvPr>
          <p:cNvSpPr>
            <a:spLocks noGrp="1"/>
          </p:cNvSpPr>
          <p:nvPr>
            <p:ph type="ftr" sz="quarter" idx="11"/>
          </p:nvPr>
        </p:nvSpPr>
        <p:spPr/>
        <p:txBody>
          <a:bodyPr/>
          <a:lstStyle/>
          <a:p>
            <a:endParaRPr lang="fa-IR"/>
          </a:p>
        </p:txBody>
      </p:sp>
      <p:sp>
        <p:nvSpPr>
          <p:cNvPr id="4" name="Slide Number Placeholder 3">
            <a:extLst>
              <a:ext uri="{FF2B5EF4-FFF2-40B4-BE49-F238E27FC236}">
                <a16:creationId xmlns:a16="http://schemas.microsoft.com/office/drawing/2014/main" id="{0827553E-E26C-9351-4F1F-8A77877C58DC}"/>
              </a:ext>
            </a:extLst>
          </p:cNvPr>
          <p:cNvSpPr>
            <a:spLocks noGrp="1"/>
          </p:cNvSpPr>
          <p:nvPr>
            <p:ph type="sldNum" sz="quarter" idx="12"/>
          </p:nvPr>
        </p:nvSpPr>
        <p:spPr/>
        <p:txBody>
          <a:bodyPr/>
          <a:lstStyle/>
          <a:p>
            <a:fld id="{1D7C755E-586F-424C-AA47-50F99CE9BAA3}" type="slidenum">
              <a:rPr lang="fa-IR" smtClean="0"/>
              <a:t>‹#›</a:t>
            </a:fld>
            <a:endParaRPr lang="fa-IR"/>
          </a:p>
        </p:txBody>
      </p:sp>
    </p:spTree>
    <p:extLst>
      <p:ext uri="{BB962C8B-B14F-4D97-AF65-F5344CB8AC3E}">
        <p14:creationId xmlns:p14="http://schemas.microsoft.com/office/powerpoint/2010/main" val="1613743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30407-965D-71DB-E21B-C57A610125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a-IR"/>
          </a:p>
        </p:txBody>
      </p:sp>
      <p:sp>
        <p:nvSpPr>
          <p:cNvPr id="3" name="Content Placeholder 2">
            <a:extLst>
              <a:ext uri="{FF2B5EF4-FFF2-40B4-BE49-F238E27FC236}">
                <a16:creationId xmlns:a16="http://schemas.microsoft.com/office/drawing/2014/main" id="{D4234C99-0FA8-9638-1A28-4E68EB7E95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Text Placeholder 3">
            <a:extLst>
              <a:ext uri="{FF2B5EF4-FFF2-40B4-BE49-F238E27FC236}">
                <a16:creationId xmlns:a16="http://schemas.microsoft.com/office/drawing/2014/main" id="{D9C12017-E4CA-E616-86CE-BC0A4A2888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E23DE6-CED0-33C4-8CD1-D65DEC6F4CBC}"/>
              </a:ext>
            </a:extLst>
          </p:cNvPr>
          <p:cNvSpPr>
            <a:spLocks noGrp="1"/>
          </p:cNvSpPr>
          <p:nvPr>
            <p:ph type="dt" sz="half" idx="10"/>
          </p:nvPr>
        </p:nvSpPr>
        <p:spPr/>
        <p:txBody>
          <a:bodyPr/>
          <a:lstStyle/>
          <a:p>
            <a:fld id="{D36F34B9-14D5-486E-BF51-F86FB62AC215}" type="datetimeFigureOut">
              <a:rPr lang="fa-IR" smtClean="0"/>
              <a:t>14/08/1447</a:t>
            </a:fld>
            <a:endParaRPr lang="fa-IR"/>
          </a:p>
        </p:txBody>
      </p:sp>
      <p:sp>
        <p:nvSpPr>
          <p:cNvPr id="6" name="Footer Placeholder 5">
            <a:extLst>
              <a:ext uri="{FF2B5EF4-FFF2-40B4-BE49-F238E27FC236}">
                <a16:creationId xmlns:a16="http://schemas.microsoft.com/office/drawing/2014/main" id="{15209821-BA3D-9D40-56D2-011C3E65941E}"/>
              </a:ext>
            </a:extLst>
          </p:cNvPr>
          <p:cNvSpPr>
            <a:spLocks noGrp="1"/>
          </p:cNvSpPr>
          <p:nvPr>
            <p:ph type="ftr" sz="quarter" idx="11"/>
          </p:nvPr>
        </p:nvSpPr>
        <p:spPr/>
        <p:txBody>
          <a:bodyPr/>
          <a:lstStyle/>
          <a:p>
            <a:endParaRPr lang="fa-IR"/>
          </a:p>
        </p:txBody>
      </p:sp>
      <p:sp>
        <p:nvSpPr>
          <p:cNvPr id="7" name="Slide Number Placeholder 6">
            <a:extLst>
              <a:ext uri="{FF2B5EF4-FFF2-40B4-BE49-F238E27FC236}">
                <a16:creationId xmlns:a16="http://schemas.microsoft.com/office/drawing/2014/main" id="{EE7BE4D0-A91D-2486-A12C-97E9B5F0BAA7}"/>
              </a:ext>
            </a:extLst>
          </p:cNvPr>
          <p:cNvSpPr>
            <a:spLocks noGrp="1"/>
          </p:cNvSpPr>
          <p:nvPr>
            <p:ph type="sldNum" sz="quarter" idx="12"/>
          </p:nvPr>
        </p:nvSpPr>
        <p:spPr/>
        <p:txBody>
          <a:bodyPr/>
          <a:lstStyle/>
          <a:p>
            <a:fld id="{1D7C755E-586F-424C-AA47-50F99CE9BAA3}" type="slidenum">
              <a:rPr lang="fa-IR" smtClean="0"/>
              <a:t>‹#›</a:t>
            </a:fld>
            <a:endParaRPr lang="fa-IR"/>
          </a:p>
        </p:txBody>
      </p:sp>
    </p:spTree>
    <p:extLst>
      <p:ext uri="{BB962C8B-B14F-4D97-AF65-F5344CB8AC3E}">
        <p14:creationId xmlns:p14="http://schemas.microsoft.com/office/powerpoint/2010/main" val="2308509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4271-D8EA-6094-2436-714128F063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a-IR"/>
          </a:p>
        </p:txBody>
      </p:sp>
      <p:sp>
        <p:nvSpPr>
          <p:cNvPr id="3" name="Picture Placeholder 2">
            <a:extLst>
              <a:ext uri="{FF2B5EF4-FFF2-40B4-BE49-F238E27FC236}">
                <a16:creationId xmlns:a16="http://schemas.microsoft.com/office/drawing/2014/main" id="{3548E707-170D-41D4-C899-51D9F5D3C4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a-IR"/>
          </a:p>
        </p:txBody>
      </p:sp>
      <p:sp>
        <p:nvSpPr>
          <p:cNvPr id="4" name="Text Placeholder 3">
            <a:extLst>
              <a:ext uri="{FF2B5EF4-FFF2-40B4-BE49-F238E27FC236}">
                <a16:creationId xmlns:a16="http://schemas.microsoft.com/office/drawing/2014/main" id="{0E10D2D7-7C27-5630-BE0B-C6F9A075F5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9BECEE-2CDB-F133-0BE9-E6CB63C4F014}"/>
              </a:ext>
            </a:extLst>
          </p:cNvPr>
          <p:cNvSpPr>
            <a:spLocks noGrp="1"/>
          </p:cNvSpPr>
          <p:nvPr>
            <p:ph type="dt" sz="half" idx="10"/>
          </p:nvPr>
        </p:nvSpPr>
        <p:spPr/>
        <p:txBody>
          <a:bodyPr/>
          <a:lstStyle/>
          <a:p>
            <a:fld id="{D36F34B9-14D5-486E-BF51-F86FB62AC215}" type="datetimeFigureOut">
              <a:rPr lang="fa-IR" smtClean="0"/>
              <a:t>14/08/1447</a:t>
            </a:fld>
            <a:endParaRPr lang="fa-IR"/>
          </a:p>
        </p:txBody>
      </p:sp>
      <p:sp>
        <p:nvSpPr>
          <p:cNvPr id="6" name="Footer Placeholder 5">
            <a:extLst>
              <a:ext uri="{FF2B5EF4-FFF2-40B4-BE49-F238E27FC236}">
                <a16:creationId xmlns:a16="http://schemas.microsoft.com/office/drawing/2014/main" id="{433E0757-8B54-2FC8-7D4D-1F12AD533DC0}"/>
              </a:ext>
            </a:extLst>
          </p:cNvPr>
          <p:cNvSpPr>
            <a:spLocks noGrp="1"/>
          </p:cNvSpPr>
          <p:nvPr>
            <p:ph type="ftr" sz="quarter" idx="11"/>
          </p:nvPr>
        </p:nvSpPr>
        <p:spPr/>
        <p:txBody>
          <a:bodyPr/>
          <a:lstStyle/>
          <a:p>
            <a:endParaRPr lang="fa-IR"/>
          </a:p>
        </p:txBody>
      </p:sp>
      <p:sp>
        <p:nvSpPr>
          <p:cNvPr id="7" name="Slide Number Placeholder 6">
            <a:extLst>
              <a:ext uri="{FF2B5EF4-FFF2-40B4-BE49-F238E27FC236}">
                <a16:creationId xmlns:a16="http://schemas.microsoft.com/office/drawing/2014/main" id="{9A2AB6D0-3CC9-66F8-AC49-2423E9B4A83B}"/>
              </a:ext>
            </a:extLst>
          </p:cNvPr>
          <p:cNvSpPr>
            <a:spLocks noGrp="1"/>
          </p:cNvSpPr>
          <p:nvPr>
            <p:ph type="sldNum" sz="quarter" idx="12"/>
          </p:nvPr>
        </p:nvSpPr>
        <p:spPr/>
        <p:txBody>
          <a:bodyPr/>
          <a:lstStyle/>
          <a:p>
            <a:fld id="{1D7C755E-586F-424C-AA47-50F99CE9BAA3}" type="slidenum">
              <a:rPr lang="fa-IR" smtClean="0"/>
              <a:t>‹#›</a:t>
            </a:fld>
            <a:endParaRPr lang="fa-IR"/>
          </a:p>
        </p:txBody>
      </p:sp>
    </p:spTree>
    <p:extLst>
      <p:ext uri="{BB962C8B-B14F-4D97-AF65-F5344CB8AC3E}">
        <p14:creationId xmlns:p14="http://schemas.microsoft.com/office/powerpoint/2010/main" val="3210475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A56B48-F938-FBF2-4C76-0001BAB8B2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a-IR"/>
          </a:p>
        </p:txBody>
      </p:sp>
      <p:sp>
        <p:nvSpPr>
          <p:cNvPr id="3" name="Text Placeholder 2">
            <a:extLst>
              <a:ext uri="{FF2B5EF4-FFF2-40B4-BE49-F238E27FC236}">
                <a16:creationId xmlns:a16="http://schemas.microsoft.com/office/drawing/2014/main" id="{E1807D8A-1D93-62D1-2F30-5DCA9E7E0A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a:extLst>
              <a:ext uri="{FF2B5EF4-FFF2-40B4-BE49-F238E27FC236}">
                <a16:creationId xmlns:a16="http://schemas.microsoft.com/office/drawing/2014/main" id="{A97B0225-A7CB-1DA1-0944-0EE8F913DE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36F34B9-14D5-486E-BF51-F86FB62AC215}" type="datetimeFigureOut">
              <a:rPr lang="fa-IR" smtClean="0"/>
              <a:t>14/08/1447</a:t>
            </a:fld>
            <a:endParaRPr lang="fa-IR"/>
          </a:p>
        </p:txBody>
      </p:sp>
      <p:sp>
        <p:nvSpPr>
          <p:cNvPr id="5" name="Footer Placeholder 4">
            <a:extLst>
              <a:ext uri="{FF2B5EF4-FFF2-40B4-BE49-F238E27FC236}">
                <a16:creationId xmlns:a16="http://schemas.microsoft.com/office/drawing/2014/main" id="{6BB106BB-2C44-12FA-EFA7-B15FCE45B6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a-IR"/>
          </a:p>
        </p:txBody>
      </p:sp>
      <p:sp>
        <p:nvSpPr>
          <p:cNvPr id="6" name="Slide Number Placeholder 5">
            <a:extLst>
              <a:ext uri="{FF2B5EF4-FFF2-40B4-BE49-F238E27FC236}">
                <a16:creationId xmlns:a16="http://schemas.microsoft.com/office/drawing/2014/main" id="{0755691D-016F-79A3-3B40-9205E3AC81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D7C755E-586F-424C-AA47-50F99CE9BAA3}" type="slidenum">
              <a:rPr lang="fa-IR" smtClean="0"/>
              <a:t>‹#›</a:t>
            </a:fld>
            <a:endParaRPr lang="fa-IR"/>
          </a:p>
        </p:txBody>
      </p:sp>
    </p:spTree>
    <p:extLst>
      <p:ext uri="{BB962C8B-B14F-4D97-AF65-F5344CB8AC3E}">
        <p14:creationId xmlns:p14="http://schemas.microsoft.com/office/powerpoint/2010/main" val="26688358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a-I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xml"/><Relationship Id="rId7" Type="http://schemas.openxmlformats.org/officeDocument/2006/relationships/image" Target="../media/image10.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4EF"/>
        </a:solidFill>
        <a:effectLst/>
      </p:bgPr>
    </p:bg>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B244958E-985A-03A7-89F0-7944E35CE3CB}"/>
              </a:ext>
            </a:extLst>
          </p:cNvPr>
          <p:cNvSpPr txBox="1">
            <a:spLocks/>
          </p:cNvSpPr>
          <p:nvPr/>
        </p:nvSpPr>
        <p:spPr>
          <a:xfrm>
            <a:off x="1339273" y="1837688"/>
            <a:ext cx="9144000" cy="7540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b="1" dirty="0">
                <a:solidFill>
                  <a:srgbClr val="969040"/>
                </a:solidFill>
                <a:latin typeface="Times New Roman" panose="02020603050405020304" pitchFamily="18" charset="0"/>
                <a:cs typeface="+mj-cs"/>
              </a:rPr>
              <a:t>Aspect-based Sentiment Analysis</a:t>
            </a:r>
            <a:endParaRPr lang="fa-IR" sz="4000" b="1" dirty="0">
              <a:solidFill>
                <a:srgbClr val="969040"/>
              </a:solidFill>
              <a:latin typeface="Times New Roman" panose="02020603050405020304" pitchFamily="18" charset="0"/>
              <a:cs typeface="+mj-cs"/>
            </a:endParaRPr>
          </a:p>
        </p:txBody>
      </p:sp>
      <p:sp>
        <p:nvSpPr>
          <p:cNvPr id="5" name="TextBox 4">
            <a:extLst>
              <a:ext uri="{FF2B5EF4-FFF2-40B4-BE49-F238E27FC236}">
                <a16:creationId xmlns:a16="http://schemas.microsoft.com/office/drawing/2014/main" id="{5DA6014B-EEED-7282-51DA-D8A7857167FD}"/>
              </a:ext>
            </a:extLst>
          </p:cNvPr>
          <p:cNvSpPr txBox="1"/>
          <p:nvPr/>
        </p:nvSpPr>
        <p:spPr>
          <a:xfrm>
            <a:off x="3048000" y="4748141"/>
            <a:ext cx="6096000" cy="400110"/>
          </a:xfrm>
          <a:prstGeom prst="rect">
            <a:avLst/>
          </a:prstGeom>
          <a:noFill/>
        </p:spPr>
        <p:txBody>
          <a:bodyPr wrap="square" rtlCol="1">
            <a:spAutoFit/>
          </a:bodyPr>
          <a:lstStyle/>
          <a:p>
            <a:pPr algn="ctr" rtl="1"/>
            <a:r>
              <a:rPr lang="fa-IR" sz="2000" b="1" dirty="0">
                <a:solidFill>
                  <a:schemeClr val="tx1">
                    <a:lumMod val="75000"/>
                    <a:lumOff val="25000"/>
                  </a:schemeClr>
                </a:solidFill>
                <a:effectLst/>
                <a:cs typeface="B Nazanin" panose="00000400000000000000" pitchFamily="2" charset="-78"/>
              </a:rPr>
              <a:t>محبوبه کریمی - 40412634</a:t>
            </a:r>
            <a:endParaRPr lang="fa-IR" sz="2000" dirty="0">
              <a:solidFill>
                <a:schemeClr val="tx1">
                  <a:lumMod val="75000"/>
                  <a:lumOff val="25000"/>
                </a:schemeClr>
              </a:solidFill>
              <a:cs typeface="B Nazanin" panose="00000400000000000000" pitchFamily="2" charset="-78"/>
            </a:endParaRPr>
          </a:p>
        </p:txBody>
      </p:sp>
      <p:sp>
        <p:nvSpPr>
          <p:cNvPr id="6" name="TextBox 5">
            <a:extLst>
              <a:ext uri="{FF2B5EF4-FFF2-40B4-BE49-F238E27FC236}">
                <a16:creationId xmlns:a16="http://schemas.microsoft.com/office/drawing/2014/main" id="{8A366DDA-22ED-BA7E-87CD-09F59DC7EED6}"/>
              </a:ext>
            </a:extLst>
          </p:cNvPr>
          <p:cNvSpPr txBox="1"/>
          <p:nvPr/>
        </p:nvSpPr>
        <p:spPr>
          <a:xfrm>
            <a:off x="2863273" y="2693313"/>
            <a:ext cx="6096000" cy="892552"/>
          </a:xfrm>
          <a:prstGeom prst="rect">
            <a:avLst/>
          </a:prstGeom>
          <a:noFill/>
        </p:spPr>
        <p:txBody>
          <a:bodyPr wrap="square" rtlCol="1">
            <a:spAutoFit/>
          </a:bodyPr>
          <a:lstStyle/>
          <a:p>
            <a:pPr algn="ctr" rtl="1"/>
            <a:r>
              <a:rPr lang="fa-IR" sz="3200" b="1" dirty="0">
                <a:solidFill>
                  <a:schemeClr val="tx1">
                    <a:lumMod val="75000"/>
                    <a:lumOff val="25000"/>
                  </a:schemeClr>
                </a:solidFill>
                <a:effectLst/>
                <a:cs typeface="B Titr" panose="00000700000000000000" pitchFamily="2" charset="-78"/>
              </a:rPr>
              <a:t>تحلیل احساسات مبتنی بر جنبه </a:t>
            </a:r>
            <a:endParaRPr lang="fa-IR" sz="2400" b="1" dirty="0">
              <a:solidFill>
                <a:schemeClr val="tx1">
                  <a:lumMod val="75000"/>
                  <a:lumOff val="25000"/>
                </a:schemeClr>
              </a:solidFill>
              <a:cs typeface="B Titr" panose="00000700000000000000" pitchFamily="2" charset="-78"/>
            </a:endParaRPr>
          </a:p>
          <a:p>
            <a:pPr algn="ctr" rtl="1"/>
            <a:r>
              <a:rPr lang="fa-IR" sz="2000" b="1" dirty="0">
                <a:solidFill>
                  <a:schemeClr val="tx1">
                    <a:lumMod val="75000"/>
                    <a:lumOff val="25000"/>
                  </a:schemeClr>
                </a:solidFill>
                <a:cs typeface="B Titr" panose="00000700000000000000" pitchFamily="2" charset="-78"/>
              </a:rPr>
              <a:t>تعریف، روش‌ها، چالش‌ها و کاربردها</a:t>
            </a:r>
            <a:endParaRPr lang="fa-IR" sz="3200" b="1" dirty="0">
              <a:solidFill>
                <a:schemeClr val="tx1">
                  <a:lumMod val="75000"/>
                  <a:lumOff val="25000"/>
                </a:schemeClr>
              </a:solidFill>
              <a:cs typeface="B Titr" panose="00000700000000000000" pitchFamily="2" charset="-78"/>
            </a:endParaRPr>
          </a:p>
        </p:txBody>
      </p:sp>
    </p:spTree>
    <p:extLst>
      <p:ext uri="{BB962C8B-B14F-4D97-AF65-F5344CB8AC3E}">
        <p14:creationId xmlns:p14="http://schemas.microsoft.com/office/powerpoint/2010/main" val="3316588205"/>
      </p:ext>
    </p:extLst>
  </p:cSld>
  <p:clrMapOvr>
    <a:masterClrMapping/>
  </p:clrMapOvr>
  <mc:AlternateContent xmlns:mc="http://schemas.openxmlformats.org/markup-compatibility/2006">
    <mc:Choice xmlns:p14="http://schemas.microsoft.com/office/powerpoint/2010/main" Requires="p14">
      <p:transition spd="slow" p14:dur="2000" advTm="39872"/>
    </mc:Choice>
    <mc:Fallback>
      <p:transition spd="slow" advTm="3987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F0EB"/>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D98B946-6642-75E8-19F4-1DB88CFE5E53}"/>
              </a:ext>
            </a:extLst>
          </p:cNvPr>
          <p:cNvSpPr txBox="1"/>
          <p:nvPr/>
        </p:nvSpPr>
        <p:spPr>
          <a:xfrm>
            <a:off x="1155032" y="501695"/>
            <a:ext cx="10676020" cy="523220"/>
          </a:xfrm>
          <a:prstGeom prst="rect">
            <a:avLst/>
          </a:prstGeom>
          <a:noFill/>
        </p:spPr>
        <p:txBody>
          <a:bodyPr wrap="square" rtlCol="1">
            <a:spAutoFit/>
          </a:bodyPr>
          <a:lstStyle/>
          <a:p>
            <a:pPr algn="r" rtl="1"/>
            <a:r>
              <a:rPr lang="fa-IR" sz="2800" b="1" dirty="0">
                <a:solidFill>
                  <a:srgbClr val="052D55"/>
                </a:solidFill>
                <a:latin typeface=" "/>
                <a:cs typeface="B Titr" panose="00000700000000000000" pitchFamily="2" charset="-78"/>
              </a:rPr>
              <a:t>نکات کلیدی، مقایسه روش‌ها و تحلیل نقاط قوت و ضعف</a:t>
            </a:r>
          </a:p>
        </p:txBody>
      </p:sp>
      <p:graphicFrame>
        <p:nvGraphicFramePr>
          <p:cNvPr id="44" name="Table 43">
            <a:extLst>
              <a:ext uri="{FF2B5EF4-FFF2-40B4-BE49-F238E27FC236}">
                <a16:creationId xmlns:a16="http://schemas.microsoft.com/office/drawing/2014/main" id="{6AF97478-2AC9-4178-052C-BAA9BFDA248F}"/>
              </a:ext>
            </a:extLst>
          </p:cNvPr>
          <p:cNvGraphicFramePr>
            <a:graphicFrameLocks noGrp="1"/>
          </p:cNvGraphicFramePr>
          <p:nvPr>
            <p:extLst>
              <p:ext uri="{D42A27DB-BD31-4B8C-83A1-F6EECF244321}">
                <p14:modId xmlns:p14="http://schemas.microsoft.com/office/powerpoint/2010/main" val="2071241427"/>
              </p:ext>
            </p:extLst>
          </p:nvPr>
        </p:nvGraphicFramePr>
        <p:xfrm>
          <a:off x="699169" y="1452528"/>
          <a:ext cx="10793661" cy="4638397"/>
        </p:xfrm>
        <a:graphic>
          <a:graphicData uri="http://schemas.openxmlformats.org/drawingml/2006/table">
            <a:tbl>
              <a:tblPr rtl="1" firstRow="1" bandRow="1">
                <a:tableStyleId>{5C22544A-7EE6-4342-B048-85BDC9FD1C3A}</a:tableStyleId>
              </a:tblPr>
              <a:tblGrid>
                <a:gridCol w="3597887">
                  <a:extLst>
                    <a:ext uri="{9D8B030D-6E8A-4147-A177-3AD203B41FA5}">
                      <a16:colId xmlns:a16="http://schemas.microsoft.com/office/drawing/2014/main" val="2138069940"/>
                    </a:ext>
                  </a:extLst>
                </a:gridCol>
                <a:gridCol w="3597887">
                  <a:extLst>
                    <a:ext uri="{9D8B030D-6E8A-4147-A177-3AD203B41FA5}">
                      <a16:colId xmlns:a16="http://schemas.microsoft.com/office/drawing/2014/main" val="2909209577"/>
                    </a:ext>
                  </a:extLst>
                </a:gridCol>
                <a:gridCol w="3597887">
                  <a:extLst>
                    <a:ext uri="{9D8B030D-6E8A-4147-A177-3AD203B41FA5}">
                      <a16:colId xmlns:a16="http://schemas.microsoft.com/office/drawing/2014/main" val="1330267756"/>
                    </a:ext>
                  </a:extLst>
                </a:gridCol>
              </a:tblGrid>
              <a:tr h="4638397">
                <a:tc>
                  <a:txBody>
                    <a:bodyPr/>
                    <a:lstStyle/>
                    <a:p>
                      <a:pPr rtl="1"/>
                      <a:endParaRPr lang="fa-IR"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1"/>
                      <a:endParaRPr lang="fa-I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1"/>
                      <a:endParaRPr lang="fa-IR"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88872095"/>
                  </a:ext>
                </a:extLst>
              </a:tr>
            </a:tbl>
          </a:graphicData>
        </a:graphic>
      </p:graphicFrame>
      <p:sp>
        <p:nvSpPr>
          <p:cNvPr id="49" name="TextBox 48">
            <a:extLst>
              <a:ext uri="{FF2B5EF4-FFF2-40B4-BE49-F238E27FC236}">
                <a16:creationId xmlns:a16="http://schemas.microsoft.com/office/drawing/2014/main" id="{161D5313-CE15-1E1B-EAB8-6D7CD26F309C}"/>
              </a:ext>
            </a:extLst>
          </p:cNvPr>
          <p:cNvSpPr txBox="1"/>
          <p:nvPr/>
        </p:nvSpPr>
        <p:spPr>
          <a:xfrm>
            <a:off x="0" y="2268687"/>
            <a:ext cx="3978212" cy="3913828"/>
          </a:xfrm>
          <a:prstGeom prst="rect">
            <a:avLst/>
          </a:prstGeom>
          <a:noFill/>
        </p:spPr>
        <p:txBody>
          <a:bodyPr wrap="square" rtlCol="1">
            <a:spAutoFit/>
          </a:bodyPr>
          <a:lstStyle/>
          <a:p>
            <a:pPr algn="r" rtl="1">
              <a:lnSpc>
                <a:spcPct val="107000"/>
              </a:lnSpc>
              <a:spcAft>
                <a:spcPts val="800"/>
              </a:spcAft>
            </a:pPr>
            <a:r>
              <a:rPr lang="en-US" sz="1600" kern="100" dirty="0">
                <a:effectLst/>
                <a:latin typeface="Segoe UI Emoji" panose="020B0502040204020203" pitchFamily="34" charset="0"/>
                <a:ea typeface="Calibri" panose="020F0502020204030204" pitchFamily="34" charset="0"/>
                <a:cs typeface="B Zar" panose="00000400000000000000" pitchFamily="2" charset="-78"/>
              </a:rPr>
              <a:t>🔹 </a:t>
            </a:r>
            <a:r>
              <a:rPr lang="fa-IR" sz="1600" kern="100" dirty="0">
                <a:effectLst/>
                <a:latin typeface="Calibri" panose="020F0502020204030204" pitchFamily="34" charset="0"/>
                <a:ea typeface="Calibri" panose="020F0502020204030204" pitchFamily="34" charset="0"/>
                <a:cs typeface="B Zar" panose="00000400000000000000" pitchFamily="2" charset="-78"/>
              </a:rPr>
              <a:t>نکات کلیدی</a:t>
            </a:r>
            <a:r>
              <a:rPr lang="en-US" sz="1600" kern="100" dirty="0">
                <a:effectLst/>
                <a:latin typeface="Calibri" panose="020F0502020204030204" pitchFamily="34" charset="0"/>
                <a:ea typeface="Calibri" panose="020F0502020204030204" pitchFamily="34" charset="0"/>
                <a:cs typeface="B Zar" panose="00000400000000000000" pitchFamily="2" charset="-78"/>
              </a:rPr>
              <a:t>:</a:t>
            </a:r>
          </a:p>
          <a:p>
            <a:pPr marL="342900" lvl="0" indent="-342900" algn="r" rtl="1">
              <a:lnSpc>
                <a:spcPct val="107000"/>
              </a:lnSpc>
              <a:spcAft>
                <a:spcPts val="800"/>
              </a:spcAft>
              <a:buSzPts val="1000"/>
              <a:buFont typeface="Symbol" panose="05050102010706020507" pitchFamily="18" charset="2"/>
              <a:buChar char=""/>
              <a:tabLst>
                <a:tab pos="457200" algn="l"/>
              </a:tabLst>
            </a:pPr>
            <a:r>
              <a:rPr lang="fa-IR" sz="1600" kern="100" dirty="0">
                <a:effectLst/>
                <a:latin typeface="Calibri" panose="020F0502020204030204" pitchFamily="34" charset="0"/>
                <a:ea typeface="Calibri" panose="020F0502020204030204" pitchFamily="34" charset="0"/>
                <a:cs typeface="B Zar" panose="00000400000000000000" pitchFamily="2" charset="-78"/>
              </a:rPr>
              <a:t>دسته‌بندی کامل وظایف</a:t>
            </a:r>
            <a:r>
              <a:rPr lang="en-US" sz="1600" kern="100" dirty="0">
                <a:effectLst/>
                <a:latin typeface="Calibri" panose="020F0502020204030204" pitchFamily="34" charset="0"/>
                <a:ea typeface="Calibri" panose="020F0502020204030204" pitchFamily="34" charset="0"/>
                <a:cs typeface="B Zar" panose="00000400000000000000" pitchFamily="2" charset="-78"/>
              </a:rPr>
              <a:t> ABSA</a:t>
            </a:r>
          </a:p>
          <a:p>
            <a:pPr marL="342900" lvl="0" indent="-342900" algn="r" rtl="1">
              <a:lnSpc>
                <a:spcPct val="107000"/>
              </a:lnSpc>
              <a:spcAft>
                <a:spcPts val="800"/>
              </a:spcAft>
              <a:buSzPts val="1000"/>
              <a:buFont typeface="Symbol" panose="05050102010706020507" pitchFamily="18" charset="2"/>
              <a:buChar char=""/>
              <a:tabLst>
                <a:tab pos="457200" algn="l"/>
              </a:tabLst>
            </a:pPr>
            <a:r>
              <a:rPr lang="fa-IR" sz="1600" kern="100" dirty="0">
                <a:effectLst/>
                <a:latin typeface="Calibri" panose="020F0502020204030204" pitchFamily="34" charset="0"/>
                <a:ea typeface="Calibri" panose="020F0502020204030204" pitchFamily="34" charset="0"/>
                <a:cs typeface="B Zar" panose="00000400000000000000" pitchFamily="2" charset="-78"/>
              </a:rPr>
              <a:t>بررسی روش‌ها از مدل‌های کلاسیک تا</a:t>
            </a:r>
            <a:r>
              <a:rPr lang="en-US" sz="1600" kern="100" dirty="0">
                <a:effectLst/>
                <a:latin typeface="Calibri" panose="020F0502020204030204" pitchFamily="34" charset="0"/>
                <a:ea typeface="Calibri" panose="020F0502020204030204" pitchFamily="34" charset="0"/>
                <a:cs typeface="B Zar" panose="00000400000000000000" pitchFamily="2" charset="-78"/>
              </a:rPr>
              <a:t> BERT </a:t>
            </a:r>
            <a:r>
              <a:rPr lang="fa-IR" sz="1600" kern="100" dirty="0">
                <a:effectLst/>
                <a:latin typeface="Calibri" panose="020F0502020204030204" pitchFamily="34" charset="0"/>
                <a:ea typeface="Calibri" panose="020F0502020204030204" pitchFamily="34" charset="0"/>
                <a:cs typeface="B Zar" panose="00000400000000000000" pitchFamily="2" charset="-78"/>
              </a:rPr>
              <a:t>و</a:t>
            </a:r>
            <a:r>
              <a:rPr lang="en-US" sz="1600" kern="100" dirty="0">
                <a:effectLst/>
                <a:latin typeface="Calibri" panose="020F0502020204030204" pitchFamily="34" charset="0"/>
                <a:ea typeface="Calibri" panose="020F0502020204030204" pitchFamily="34" charset="0"/>
                <a:cs typeface="B Zar" panose="00000400000000000000" pitchFamily="2" charset="-78"/>
              </a:rPr>
              <a:t> Transformer</a:t>
            </a:r>
          </a:p>
          <a:p>
            <a:pPr marL="342900" lvl="0" indent="-342900" algn="r" rtl="1">
              <a:lnSpc>
                <a:spcPct val="107000"/>
              </a:lnSpc>
              <a:spcAft>
                <a:spcPts val="800"/>
              </a:spcAft>
              <a:buSzPts val="1000"/>
              <a:buFont typeface="Symbol" panose="05050102010706020507" pitchFamily="18" charset="2"/>
              <a:buChar char=""/>
              <a:tabLst>
                <a:tab pos="457200" algn="l"/>
              </a:tabLst>
            </a:pPr>
            <a:r>
              <a:rPr lang="fa-IR" sz="1600" kern="100" dirty="0">
                <a:effectLst/>
                <a:latin typeface="Calibri" panose="020F0502020204030204" pitchFamily="34" charset="0"/>
                <a:ea typeface="Calibri" panose="020F0502020204030204" pitchFamily="34" charset="0"/>
                <a:cs typeface="B Zar" panose="00000400000000000000" pitchFamily="2" charset="-78"/>
              </a:rPr>
              <a:t>تحلیل چالش‌های داده، چندزبانی و تعمیم‌پذیری</a:t>
            </a:r>
            <a:endParaRPr lang="en-US" sz="1600" kern="100" dirty="0">
              <a:effectLst/>
              <a:latin typeface="Calibri" panose="020F0502020204030204" pitchFamily="34" charset="0"/>
              <a:ea typeface="Calibri" panose="020F0502020204030204" pitchFamily="34" charset="0"/>
              <a:cs typeface="B Zar" panose="00000400000000000000" pitchFamily="2" charset="-78"/>
            </a:endParaRPr>
          </a:p>
          <a:p>
            <a:pPr algn="r" rtl="1">
              <a:lnSpc>
                <a:spcPct val="107000"/>
              </a:lnSpc>
              <a:spcAft>
                <a:spcPts val="800"/>
              </a:spcAft>
            </a:pPr>
            <a:r>
              <a:rPr lang="fa-IR" sz="1600" kern="100" dirty="0">
                <a:effectLst/>
                <a:latin typeface="Calibri" panose="020F0502020204030204" pitchFamily="34" charset="0"/>
                <a:ea typeface="Calibri" panose="020F0502020204030204" pitchFamily="34" charset="0"/>
                <a:cs typeface="B Zar" panose="00000400000000000000" pitchFamily="2" charset="-78"/>
              </a:rPr>
              <a:t>نقاط قوت</a:t>
            </a:r>
            <a:r>
              <a:rPr lang="en-US" sz="1600" kern="100" dirty="0">
                <a:effectLst/>
                <a:latin typeface="Calibri" panose="020F0502020204030204" pitchFamily="34" charset="0"/>
                <a:ea typeface="Calibri" panose="020F0502020204030204" pitchFamily="34" charset="0"/>
                <a:cs typeface="B Zar" panose="00000400000000000000" pitchFamily="2" charset="-78"/>
              </a:rPr>
              <a:t>:</a:t>
            </a:r>
          </a:p>
          <a:p>
            <a:pPr marL="342900" lvl="0" indent="-342900" algn="r" rtl="1">
              <a:lnSpc>
                <a:spcPct val="107000"/>
              </a:lnSpc>
              <a:spcAft>
                <a:spcPts val="800"/>
              </a:spcAft>
              <a:buSzPts val="1000"/>
              <a:buFont typeface="Symbol" panose="05050102010706020507" pitchFamily="18" charset="2"/>
              <a:buChar char=""/>
              <a:tabLst>
                <a:tab pos="457200" algn="l"/>
              </a:tabLst>
            </a:pPr>
            <a:r>
              <a:rPr lang="fa-IR" sz="1600" kern="100" dirty="0">
                <a:effectLst/>
                <a:latin typeface="Calibri" panose="020F0502020204030204" pitchFamily="34" charset="0"/>
                <a:ea typeface="Calibri" panose="020F0502020204030204" pitchFamily="34" charset="0"/>
                <a:cs typeface="B Zar" panose="00000400000000000000" pitchFamily="2" charset="-78"/>
              </a:rPr>
              <a:t>پوشش جامع ادبیات</a:t>
            </a:r>
            <a:endParaRPr lang="en-US" sz="1600" kern="100" dirty="0">
              <a:effectLst/>
              <a:latin typeface="Calibri" panose="020F0502020204030204" pitchFamily="34" charset="0"/>
              <a:ea typeface="Calibri" panose="020F0502020204030204" pitchFamily="34" charset="0"/>
              <a:cs typeface="B Zar" panose="00000400000000000000" pitchFamily="2" charset="-78"/>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fa-IR" sz="1600" kern="100" dirty="0">
                <a:effectLst/>
                <a:latin typeface="Calibri" panose="020F0502020204030204" pitchFamily="34" charset="0"/>
                <a:ea typeface="Calibri" panose="020F0502020204030204" pitchFamily="34" charset="0"/>
                <a:cs typeface="B Zar" panose="00000400000000000000" pitchFamily="2" charset="-78"/>
              </a:rPr>
              <a:t>تحلیل روندهای پژوهشی</a:t>
            </a:r>
            <a:endParaRPr lang="en-US" sz="1600" kern="100" dirty="0">
              <a:effectLst/>
              <a:latin typeface="Calibri" panose="020F0502020204030204" pitchFamily="34" charset="0"/>
              <a:ea typeface="Calibri" panose="020F0502020204030204" pitchFamily="34" charset="0"/>
              <a:cs typeface="B Zar" panose="00000400000000000000" pitchFamily="2" charset="-78"/>
            </a:endParaRPr>
          </a:p>
          <a:p>
            <a:pPr algn="r" rtl="1">
              <a:lnSpc>
                <a:spcPct val="107000"/>
              </a:lnSpc>
              <a:spcAft>
                <a:spcPts val="800"/>
              </a:spcAft>
            </a:pPr>
            <a:r>
              <a:rPr lang="fa-IR" sz="1600" kern="100" dirty="0">
                <a:effectLst/>
                <a:latin typeface="Calibri" panose="020F0502020204030204" pitchFamily="34" charset="0"/>
                <a:ea typeface="Calibri" panose="020F0502020204030204" pitchFamily="34" charset="0"/>
                <a:cs typeface="B Zar" panose="00000400000000000000" pitchFamily="2" charset="-78"/>
              </a:rPr>
              <a:t>نقاط ضعف</a:t>
            </a:r>
            <a:r>
              <a:rPr lang="en-US" sz="1600" kern="100" dirty="0">
                <a:effectLst/>
                <a:latin typeface="Calibri" panose="020F0502020204030204" pitchFamily="34" charset="0"/>
                <a:ea typeface="Calibri" panose="020F0502020204030204" pitchFamily="34" charset="0"/>
                <a:cs typeface="B Zar" panose="00000400000000000000" pitchFamily="2" charset="-78"/>
              </a:rPr>
              <a:t>:</a:t>
            </a:r>
          </a:p>
          <a:p>
            <a:pPr marL="342900" lvl="0" indent="-342900" algn="r" rtl="1">
              <a:lnSpc>
                <a:spcPct val="107000"/>
              </a:lnSpc>
              <a:spcAft>
                <a:spcPts val="800"/>
              </a:spcAft>
              <a:buSzPts val="1000"/>
              <a:buFont typeface="Symbol" panose="05050102010706020507" pitchFamily="18" charset="2"/>
              <a:buChar char=""/>
              <a:tabLst>
                <a:tab pos="457200" algn="l"/>
              </a:tabLst>
            </a:pPr>
            <a:r>
              <a:rPr lang="fa-IR" sz="1600" kern="100" dirty="0">
                <a:effectLst/>
                <a:latin typeface="Calibri" panose="020F0502020204030204" pitchFamily="34" charset="0"/>
                <a:ea typeface="Calibri" panose="020F0502020204030204" pitchFamily="34" charset="0"/>
                <a:cs typeface="B Zar" panose="00000400000000000000" pitchFamily="2" charset="-78"/>
              </a:rPr>
              <a:t>تمرکز بیشتر بر زبان انگلیسی</a:t>
            </a:r>
            <a:endParaRPr lang="en-US" sz="1600" kern="100" dirty="0">
              <a:effectLst/>
              <a:latin typeface="Calibri" panose="020F0502020204030204" pitchFamily="34" charset="0"/>
              <a:ea typeface="Calibri" panose="020F0502020204030204" pitchFamily="34" charset="0"/>
              <a:cs typeface="B Zar" panose="00000400000000000000" pitchFamily="2" charset="-78"/>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fa-IR" sz="1600" kern="100" dirty="0">
                <a:effectLst/>
                <a:latin typeface="Calibri" panose="020F0502020204030204" pitchFamily="34" charset="0"/>
                <a:ea typeface="Calibri" panose="020F0502020204030204" pitchFamily="34" charset="0"/>
                <a:cs typeface="B Zar" panose="00000400000000000000" pitchFamily="2" charset="-78"/>
              </a:rPr>
              <a:t>عدم بررسی عمیق کاربردهای صنعتی</a:t>
            </a:r>
            <a:endParaRPr lang="en-US" sz="1600" kern="100" dirty="0">
              <a:effectLst/>
              <a:latin typeface="Calibri" panose="020F0502020204030204" pitchFamily="34" charset="0"/>
              <a:ea typeface="Calibri" panose="020F0502020204030204" pitchFamily="34" charset="0"/>
              <a:cs typeface="B Zar" panose="00000400000000000000" pitchFamily="2" charset="-78"/>
            </a:endParaRPr>
          </a:p>
        </p:txBody>
      </p:sp>
      <p:sp>
        <p:nvSpPr>
          <p:cNvPr id="3" name="TextBox 2">
            <a:extLst>
              <a:ext uri="{FF2B5EF4-FFF2-40B4-BE49-F238E27FC236}">
                <a16:creationId xmlns:a16="http://schemas.microsoft.com/office/drawing/2014/main" id="{1B9ECB5F-BE8F-6197-357B-3A170983B9C8}"/>
              </a:ext>
            </a:extLst>
          </p:cNvPr>
          <p:cNvSpPr txBox="1"/>
          <p:nvPr/>
        </p:nvSpPr>
        <p:spPr>
          <a:xfrm>
            <a:off x="8019313" y="2296938"/>
            <a:ext cx="3683725" cy="3793987"/>
          </a:xfrm>
          <a:prstGeom prst="rect">
            <a:avLst/>
          </a:prstGeom>
          <a:noFill/>
        </p:spPr>
        <p:txBody>
          <a:bodyPr wrap="square">
            <a:spAutoFit/>
          </a:bodyPr>
          <a:lstStyle/>
          <a:p>
            <a:pPr algn="r" rtl="1">
              <a:lnSpc>
                <a:spcPct val="107000"/>
              </a:lnSpc>
              <a:spcAft>
                <a:spcPts val="800"/>
              </a:spcAft>
            </a:pPr>
            <a:r>
              <a:rPr lang="en-US" sz="1600" kern="100" dirty="0">
                <a:effectLst/>
                <a:latin typeface="Segoe UI Emoji" panose="020B0502040204020203" pitchFamily="34" charset="0"/>
                <a:ea typeface="Calibri" panose="020F0502020204030204" pitchFamily="34" charset="0"/>
                <a:cs typeface="B Zar" panose="00000400000000000000" pitchFamily="2" charset="-78"/>
              </a:rPr>
              <a:t>🔹 </a:t>
            </a:r>
            <a:r>
              <a:rPr lang="fa-IR" sz="1600" kern="100" dirty="0">
                <a:effectLst/>
                <a:latin typeface="Calibri" panose="020F0502020204030204" pitchFamily="34" charset="0"/>
                <a:ea typeface="Calibri" panose="020F0502020204030204" pitchFamily="34" charset="0"/>
                <a:cs typeface="B Zar" panose="00000400000000000000" pitchFamily="2" charset="-78"/>
              </a:rPr>
              <a:t>ایده اصلی</a:t>
            </a:r>
            <a:r>
              <a:rPr lang="en-US" sz="1600" kern="100" dirty="0">
                <a:effectLst/>
                <a:latin typeface="Calibri" panose="020F0502020204030204" pitchFamily="34" charset="0"/>
                <a:ea typeface="Calibri" panose="020F0502020204030204" pitchFamily="34" charset="0"/>
                <a:cs typeface="B Zar" panose="00000400000000000000" pitchFamily="2" charset="-78"/>
              </a:rPr>
              <a:t>:</a:t>
            </a:r>
            <a:br>
              <a:rPr lang="en-US" sz="1600" kern="100" dirty="0">
                <a:effectLst/>
                <a:latin typeface="Calibri" panose="020F0502020204030204" pitchFamily="34" charset="0"/>
                <a:ea typeface="Calibri" panose="020F0502020204030204" pitchFamily="34" charset="0"/>
                <a:cs typeface="B Zar" panose="00000400000000000000" pitchFamily="2" charset="-78"/>
              </a:rPr>
            </a:br>
            <a:r>
              <a:rPr lang="fa-IR" sz="1600" kern="100" dirty="0">
                <a:effectLst/>
                <a:latin typeface="Calibri" panose="020F0502020204030204" pitchFamily="34" charset="0"/>
                <a:ea typeface="Calibri" panose="020F0502020204030204" pitchFamily="34" charset="0"/>
                <a:cs typeface="B Zar" panose="00000400000000000000" pitchFamily="2" charset="-78"/>
              </a:rPr>
              <a:t>استفاده از گراف وابستگی نحوی</a:t>
            </a:r>
            <a:r>
              <a:rPr lang="en-US" sz="1600" kern="100" dirty="0">
                <a:effectLst/>
                <a:latin typeface="Calibri" panose="020F0502020204030204" pitchFamily="34" charset="0"/>
                <a:ea typeface="Calibri" panose="020F0502020204030204" pitchFamily="34" charset="0"/>
                <a:cs typeface="B Zar" panose="00000400000000000000" pitchFamily="2" charset="-78"/>
              </a:rPr>
              <a:t> (Dependency Graph) </a:t>
            </a:r>
            <a:r>
              <a:rPr lang="fa-IR" sz="1600" kern="100" dirty="0">
                <a:effectLst/>
                <a:latin typeface="Calibri" panose="020F0502020204030204" pitchFamily="34" charset="0"/>
                <a:ea typeface="Calibri" panose="020F0502020204030204" pitchFamily="34" charset="0"/>
                <a:cs typeface="B Zar" panose="00000400000000000000" pitchFamily="2" charset="-78"/>
              </a:rPr>
              <a:t>و</a:t>
            </a:r>
            <a:r>
              <a:rPr lang="en-US" sz="1600" kern="100" dirty="0">
                <a:effectLst/>
                <a:latin typeface="Calibri" panose="020F0502020204030204" pitchFamily="34" charset="0"/>
                <a:ea typeface="Calibri" panose="020F0502020204030204" pitchFamily="34" charset="0"/>
                <a:cs typeface="B Zar" panose="00000400000000000000" pitchFamily="2" charset="-78"/>
              </a:rPr>
              <a:t> GCN </a:t>
            </a:r>
            <a:r>
              <a:rPr lang="fa-IR" sz="1600" kern="100" dirty="0">
                <a:effectLst/>
                <a:latin typeface="Calibri" panose="020F0502020204030204" pitchFamily="34" charset="0"/>
                <a:ea typeface="Calibri" panose="020F0502020204030204" pitchFamily="34" charset="0"/>
                <a:cs typeface="B Zar" panose="00000400000000000000" pitchFamily="2" charset="-78"/>
              </a:rPr>
              <a:t>برای مدل‌سازی ارتباط جنبه و نظر</a:t>
            </a:r>
          </a:p>
          <a:p>
            <a:pPr algn="r" rtl="1">
              <a:lnSpc>
                <a:spcPct val="107000"/>
              </a:lnSpc>
              <a:spcAft>
                <a:spcPts val="800"/>
              </a:spcAft>
            </a:pPr>
            <a:endParaRPr lang="en-US" sz="1600" kern="100" dirty="0">
              <a:effectLst/>
              <a:latin typeface="Calibri" panose="020F0502020204030204" pitchFamily="34" charset="0"/>
              <a:ea typeface="Calibri" panose="020F0502020204030204" pitchFamily="34" charset="0"/>
              <a:cs typeface="B Zar" panose="00000400000000000000" pitchFamily="2" charset="-78"/>
            </a:endParaRPr>
          </a:p>
          <a:p>
            <a:pPr algn="r" rtl="1">
              <a:lnSpc>
                <a:spcPct val="107000"/>
              </a:lnSpc>
              <a:spcAft>
                <a:spcPts val="800"/>
              </a:spcAft>
            </a:pPr>
            <a:r>
              <a:rPr lang="fa-IR" sz="1600" kern="100" dirty="0">
                <a:effectLst/>
                <a:latin typeface="Calibri" panose="020F0502020204030204" pitchFamily="34" charset="0"/>
                <a:ea typeface="Calibri" panose="020F0502020204030204" pitchFamily="34" charset="0"/>
                <a:cs typeface="B Zar" panose="00000400000000000000" pitchFamily="2" charset="-78"/>
              </a:rPr>
              <a:t>نقاط قوت</a:t>
            </a:r>
            <a:r>
              <a:rPr lang="en-US" sz="1600" kern="100" dirty="0">
                <a:effectLst/>
                <a:latin typeface="Calibri" panose="020F0502020204030204" pitchFamily="34" charset="0"/>
                <a:ea typeface="Calibri" panose="020F0502020204030204" pitchFamily="34" charset="0"/>
                <a:cs typeface="B Zar" panose="00000400000000000000" pitchFamily="2" charset="-78"/>
              </a:rPr>
              <a:t>:</a:t>
            </a:r>
          </a:p>
          <a:p>
            <a:pPr marL="342900" lvl="0" indent="-342900" algn="r" rtl="1">
              <a:lnSpc>
                <a:spcPct val="107000"/>
              </a:lnSpc>
              <a:spcAft>
                <a:spcPts val="800"/>
              </a:spcAft>
              <a:buSzPts val="1000"/>
              <a:buFont typeface="Symbol" panose="05050102010706020507" pitchFamily="18" charset="2"/>
              <a:buChar char=""/>
              <a:tabLst>
                <a:tab pos="457200" algn="l"/>
              </a:tabLst>
            </a:pPr>
            <a:r>
              <a:rPr lang="fa-IR" sz="1600" kern="100" dirty="0">
                <a:effectLst/>
                <a:latin typeface="Calibri" panose="020F0502020204030204" pitchFamily="34" charset="0"/>
                <a:ea typeface="Calibri" panose="020F0502020204030204" pitchFamily="34" charset="0"/>
                <a:cs typeface="B Zar" panose="00000400000000000000" pitchFamily="2" charset="-78"/>
              </a:rPr>
              <a:t>استفاده مؤثر از ساختار نحوی</a:t>
            </a:r>
            <a:endParaRPr lang="en-US" sz="1600" kern="100" dirty="0">
              <a:effectLst/>
              <a:latin typeface="Calibri" panose="020F0502020204030204" pitchFamily="34" charset="0"/>
              <a:ea typeface="Calibri" panose="020F0502020204030204" pitchFamily="34" charset="0"/>
              <a:cs typeface="B Zar" panose="00000400000000000000" pitchFamily="2" charset="-78"/>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fa-IR" sz="1600" kern="100" dirty="0">
                <a:effectLst/>
                <a:latin typeface="Calibri" panose="020F0502020204030204" pitchFamily="34" charset="0"/>
                <a:ea typeface="Calibri" panose="020F0502020204030204" pitchFamily="34" charset="0"/>
                <a:cs typeface="B Zar" panose="00000400000000000000" pitchFamily="2" charset="-78"/>
              </a:rPr>
              <a:t>بهبود دقت در جملات پیچیده</a:t>
            </a:r>
          </a:p>
          <a:p>
            <a:pPr lvl="0" algn="r" rtl="1">
              <a:lnSpc>
                <a:spcPct val="107000"/>
              </a:lnSpc>
              <a:spcAft>
                <a:spcPts val="800"/>
              </a:spcAft>
              <a:buSzPts val="1000"/>
              <a:tabLst>
                <a:tab pos="457200" algn="l"/>
              </a:tabLst>
            </a:pPr>
            <a:endParaRPr lang="en-US" sz="1600" kern="100" dirty="0">
              <a:effectLst/>
              <a:latin typeface="Calibri" panose="020F0502020204030204" pitchFamily="34" charset="0"/>
              <a:ea typeface="Calibri" panose="020F0502020204030204" pitchFamily="34" charset="0"/>
              <a:cs typeface="B Zar" panose="00000400000000000000" pitchFamily="2" charset="-78"/>
            </a:endParaRPr>
          </a:p>
          <a:p>
            <a:pPr algn="r" rtl="1">
              <a:lnSpc>
                <a:spcPct val="107000"/>
              </a:lnSpc>
              <a:spcAft>
                <a:spcPts val="800"/>
              </a:spcAft>
            </a:pPr>
            <a:r>
              <a:rPr lang="fa-IR" sz="1600" kern="100" dirty="0">
                <a:effectLst/>
                <a:latin typeface="Calibri" panose="020F0502020204030204" pitchFamily="34" charset="0"/>
                <a:ea typeface="Calibri" panose="020F0502020204030204" pitchFamily="34" charset="0"/>
                <a:cs typeface="B Zar" panose="00000400000000000000" pitchFamily="2" charset="-78"/>
              </a:rPr>
              <a:t>نقاط ضعف</a:t>
            </a:r>
            <a:r>
              <a:rPr lang="en-US" sz="1600" kern="100" dirty="0">
                <a:effectLst/>
                <a:latin typeface="Calibri" panose="020F0502020204030204" pitchFamily="34" charset="0"/>
                <a:ea typeface="Calibri" panose="020F0502020204030204" pitchFamily="34" charset="0"/>
                <a:cs typeface="B Zar" panose="00000400000000000000" pitchFamily="2" charset="-78"/>
              </a:rPr>
              <a:t>:</a:t>
            </a:r>
          </a:p>
          <a:p>
            <a:pPr marL="285750" lvl="0" indent="-285750" algn="r" rtl="1">
              <a:lnSpc>
                <a:spcPct val="107000"/>
              </a:lnSpc>
              <a:spcAft>
                <a:spcPts val="800"/>
              </a:spcAft>
              <a:buSzPts val="1000"/>
              <a:buFont typeface="Arial" panose="020B0604020202020204" pitchFamily="34" charset="0"/>
              <a:buChar char="•"/>
              <a:tabLst>
                <a:tab pos="457200" algn="l"/>
              </a:tabLst>
            </a:pPr>
            <a:r>
              <a:rPr lang="fa-IR" sz="1600" kern="100" dirty="0">
                <a:effectLst/>
                <a:latin typeface="Calibri" panose="020F0502020204030204" pitchFamily="34" charset="0"/>
                <a:ea typeface="Calibri" panose="020F0502020204030204" pitchFamily="34" charset="0"/>
                <a:cs typeface="B Zar" panose="00000400000000000000" pitchFamily="2" charset="-78"/>
              </a:rPr>
              <a:t>وابستگی به کیفیت</a:t>
            </a:r>
            <a:r>
              <a:rPr lang="en-US" sz="1600" kern="100" dirty="0">
                <a:effectLst/>
                <a:latin typeface="Calibri" panose="020F0502020204030204" pitchFamily="34" charset="0"/>
                <a:ea typeface="Calibri" panose="020F0502020204030204" pitchFamily="34" charset="0"/>
                <a:cs typeface="B Zar" panose="00000400000000000000" pitchFamily="2" charset="-78"/>
              </a:rPr>
              <a:t> parser</a:t>
            </a:r>
          </a:p>
          <a:p>
            <a:pPr marL="285750" indent="-285750" algn="r" rtl="1">
              <a:buFont typeface="Arial" panose="020B0604020202020204" pitchFamily="34" charset="0"/>
              <a:buChar char="•"/>
            </a:pPr>
            <a:r>
              <a:rPr lang="fa-IR" sz="1600" dirty="0">
                <a:effectLst/>
                <a:latin typeface="Calibri" panose="020F0502020204030204" pitchFamily="34" charset="0"/>
                <a:ea typeface="Calibri" panose="020F0502020204030204" pitchFamily="34" charset="0"/>
                <a:cs typeface="B Zar" panose="00000400000000000000" pitchFamily="2" charset="-78"/>
              </a:rPr>
              <a:t>هزینه محاسباتی بالا</a:t>
            </a:r>
            <a:endParaRPr lang="fa-IR" sz="2800" dirty="0">
              <a:cs typeface="B Zar" panose="00000400000000000000" pitchFamily="2" charset="-78"/>
            </a:endParaRPr>
          </a:p>
        </p:txBody>
      </p:sp>
      <p:sp>
        <p:nvSpPr>
          <p:cNvPr id="5" name="TextBox 4">
            <a:extLst>
              <a:ext uri="{FF2B5EF4-FFF2-40B4-BE49-F238E27FC236}">
                <a16:creationId xmlns:a16="http://schemas.microsoft.com/office/drawing/2014/main" id="{3E89F20A-3A41-8177-5705-F122500F5E9E}"/>
              </a:ext>
            </a:extLst>
          </p:cNvPr>
          <p:cNvSpPr txBox="1"/>
          <p:nvPr/>
        </p:nvSpPr>
        <p:spPr>
          <a:xfrm>
            <a:off x="4480559" y="2279689"/>
            <a:ext cx="3230880" cy="3811236"/>
          </a:xfrm>
          <a:prstGeom prst="rect">
            <a:avLst/>
          </a:prstGeom>
          <a:noFill/>
        </p:spPr>
        <p:txBody>
          <a:bodyPr wrap="square">
            <a:spAutoFit/>
          </a:bodyPr>
          <a:lstStyle/>
          <a:p>
            <a:pPr algn="r" rtl="1">
              <a:lnSpc>
                <a:spcPct val="107000"/>
              </a:lnSpc>
              <a:spcAft>
                <a:spcPts val="800"/>
              </a:spcAft>
            </a:pPr>
            <a:r>
              <a:rPr lang="en-US" sz="1600" kern="100" dirty="0">
                <a:effectLst/>
                <a:latin typeface="Segoe UI Emoji" panose="020B0502040204020203" pitchFamily="34" charset="0"/>
                <a:ea typeface="Calibri" panose="020F0502020204030204" pitchFamily="34" charset="0"/>
                <a:cs typeface="B Zar" panose="00000400000000000000" pitchFamily="2" charset="-78"/>
              </a:rPr>
              <a:t>🔹</a:t>
            </a:r>
            <a:r>
              <a:rPr lang="en-US" sz="1600" kern="100" dirty="0">
                <a:effectLst/>
                <a:latin typeface="Calibri" panose="020F0502020204030204" pitchFamily="34" charset="0"/>
                <a:ea typeface="Calibri" panose="020F0502020204030204" pitchFamily="34" charset="0"/>
                <a:cs typeface="B Zar" panose="00000400000000000000" pitchFamily="2" charset="-78"/>
              </a:rPr>
              <a:t> </a:t>
            </a:r>
            <a:r>
              <a:rPr lang="fa-IR" sz="1600" kern="100" dirty="0">
                <a:effectLst/>
                <a:latin typeface="Calibri" panose="020F0502020204030204" pitchFamily="34" charset="0"/>
                <a:ea typeface="Calibri" panose="020F0502020204030204" pitchFamily="34" charset="0"/>
                <a:cs typeface="B Zar" panose="00000400000000000000" pitchFamily="2" charset="-78"/>
              </a:rPr>
              <a:t>ایده اصلی</a:t>
            </a:r>
            <a:r>
              <a:rPr lang="en-US" sz="1600" kern="100" dirty="0">
                <a:effectLst/>
                <a:latin typeface="Calibri" panose="020F0502020204030204" pitchFamily="34" charset="0"/>
                <a:ea typeface="Calibri" panose="020F0502020204030204" pitchFamily="34" charset="0"/>
                <a:cs typeface="B Zar" panose="00000400000000000000" pitchFamily="2" charset="-78"/>
              </a:rPr>
              <a:t>:</a:t>
            </a:r>
            <a:br>
              <a:rPr lang="en-US" sz="1600" kern="100" dirty="0">
                <a:effectLst/>
                <a:latin typeface="Calibri" panose="020F0502020204030204" pitchFamily="34" charset="0"/>
                <a:ea typeface="Calibri" panose="020F0502020204030204" pitchFamily="34" charset="0"/>
                <a:cs typeface="B Zar" panose="00000400000000000000" pitchFamily="2" charset="-78"/>
              </a:rPr>
            </a:br>
            <a:r>
              <a:rPr lang="fa-IR" sz="1600" kern="100" dirty="0">
                <a:effectLst/>
                <a:latin typeface="Calibri" panose="020F0502020204030204" pitchFamily="34" charset="0"/>
                <a:ea typeface="Calibri" panose="020F0502020204030204" pitchFamily="34" charset="0"/>
                <a:cs typeface="B Zar" panose="00000400000000000000" pitchFamily="2" charset="-78"/>
              </a:rPr>
              <a:t>کاهش نویز متنی در داده‌های واقعی (شبکه‌های اجتماعی) با فیلتر کردن زمینه‌های غیرمرتبط</a:t>
            </a:r>
          </a:p>
          <a:p>
            <a:pPr algn="r" rtl="1">
              <a:lnSpc>
                <a:spcPct val="107000"/>
              </a:lnSpc>
              <a:spcAft>
                <a:spcPts val="800"/>
              </a:spcAft>
            </a:pPr>
            <a:endParaRPr lang="en-US" sz="1600" kern="100" dirty="0">
              <a:effectLst/>
              <a:latin typeface="Calibri" panose="020F0502020204030204" pitchFamily="34" charset="0"/>
              <a:ea typeface="Calibri" panose="020F0502020204030204" pitchFamily="34" charset="0"/>
              <a:cs typeface="B Zar" panose="00000400000000000000" pitchFamily="2" charset="-78"/>
            </a:endParaRPr>
          </a:p>
          <a:p>
            <a:pPr algn="r" rtl="1">
              <a:lnSpc>
                <a:spcPct val="107000"/>
              </a:lnSpc>
              <a:spcAft>
                <a:spcPts val="800"/>
              </a:spcAft>
            </a:pPr>
            <a:r>
              <a:rPr lang="fa-IR" sz="1600" kern="100" dirty="0">
                <a:effectLst/>
                <a:latin typeface="Calibri" panose="020F0502020204030204" pitchFamily="34" charset="0"/>
                <a:ea typeface="Calibri" panose="020F0502020204030204" pitchFamily="34" charset="0"/>
                <a:cs typeface="B Zar" panose="00000400000000000000" pitchFamily="2" charset="-78"/>
              </a:rPr>
              <a:t>نقاط قوت</a:t>
            </a:r>
            <a:r>
              <a:rPr lang="en-US" sz="1600" kern="100" dirty="0">
                <a:effectLst/>
                <a:latin typeface="Calibri" panose="020F0502020204030204" pitchFamily="34" charset="0"/>
                <a:ea typeface="Calibri" panose="020F0502020204030204" pitchFamily="34" charset="0"/>
                <a:cs typeface="B Zar" panose="00000400000000000000" pitchFamily="2" charset="-78"/>
              </a:rPr>
              <a:t>:</a:t>
            </a:r>
          </a:p>
          <a:p>
            <a:pPr marL="342900" lvl="0" indent="-342900" algn="r" rtl="1">
              <a:lnSpc>
                <a:spcPct val="107000"/>
              </a:lnSpc>
              <a:spcAft>
                <a:spcPts val="800"/>
              </a:spcAft>
              <a:buSzPts val="1000"/>
              <a:buFont typeface="Symbol" panose="05050102010706020507" pitchFamily="18" charset="2"/>
              <a:buChar char=""/>
              <a:tabLst>
                <a:tab pos="457200" algn="l"/>
              </a:tabLst>
            </a:pPr>
            <a:r>
              <a:rPr lang="fa-IR" sz="1600" kern="100" dirty="0">
                <a:effectLst/>
                <a:latin typeface="Calibri" panose="020F0502020204030204" pitchFamily="34" charset="0"/>
                <a:ea typeface="Calibri" panose="020F0502020204030204" pitchFamily="34" charset="0"/>
                <a:cs typeface="B Zar" panose="00000400000000000000" pitchFamily="2" charset="-78"/>
              </a:rPr>
              <a:t>عملکرد بهتر روی داده‌های واقعی</a:t>
            </a:r>
            <a:endParaRPr lang="en-US" sz="1600" kern="100" dirty="0">
              <a:effectLst/>
              <a:latin typeface="Calibri" panose="020F0502020204030204" pitchFamily="34" charset="0"/>
              <a:ea typeface="Calibri" panose="020F0502020204030204" pitchFamily="34" charset="0"/>
              <a:cs typeface="B Zar" panose="00000400000000000000" pitchFamily="2" charset="-78"/>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fa-IR" sz="1600" kern="100" dirty="0">
                <a:effectLst/>
                <a:latin typeface="Calibri" panose="020F0502020204030204" pitchFamily="34" charset="0"/>
                <a:ea typeface="Calibri" panose="020F0502020204030204" pitchFamily="34" charset="0"/>
                <a:cs typeface="B Zar" panose="00000400000000000000" pitchFamily="2" charset="-78"/>
              </a:rPr>
              <a:t>افزایش</a:t>
            </a:r>
            <a:r>
              <a:rPr lang="en-US" sz="1600" kern="100" dirty="0">
                <a:effectLst/>
                <a:latin typeface="Calibri" panose="020F0502020204030204" pitchFamily="34" charset="0"/>
                <a:ea typeface="Calibri" panose="020F0502020204030204" pitchFamily="34" charset="0"/>
                <a:cs typeface="B Zar" panose="00000400000000000000" pitchFamily="2" charset="-78"/>
              </a:rPr>
              <a:t> Robustness </a:t>
            </a:r>
            <a:r>
              <a:rPr lang="fa-IR" sz="1600" kern="100" dirty="0">
                <a:effectLst/>
                <a:latin typeface="Calibri" panose="020F0502020204030204" pitchFamily="34" charset="0"/>
                <a:ea typeface="Calibri" panose="020F0502020204030204" pitchFamily="34" charset="0"/>
                <a:cs typeface="B Zar" panose="00000400000000000000" pitchFamily="2" charset="-78"/>
              </a:rPr>
              <a:t>مدل‌ها</a:t>
            </a:r>
          </a:p>
          <a:p>
            <a:pPr marL="342900" lvl="0" indent="-342900" algn="r" rtl="1">
              <a:lnSpc>
                <a:spcPct val="107000"/>
              </a:lnSpc>
              <a:spcAft>
                <a:spcPts val="800"/>
              </a:spcAft>
              <a:buSzPts val="1000"/>
              <a:buFont typeface="Symbol" panose="05050102010706020507" pitchFamily="18" charset="2"/>
              <a:buChar char=""/>
              <a:tabLst>
                <a:tab pos="457200" algn="l"/>
              </a:tabLst>
            </a:pPr>
            <a:endParaRPr lang="en-US" sz="1600" kern="100" dirty="0">
              <a:effectLst/>
              <a:latin typeface="Calibri" panose="020F0502020204030204" pitchFamily="34" charset="0"/>
              <a:ea typeface="Calibri" panose="020F0502020204030204" pitchFamily="34" charset="0"/>
              <a:cs typeface="B Zar" panose="00000400000000000000" pitchFamily="2" charset="-78"/>
            </a:endParaRPr>
          </a:p>
          <a:p>
            <a:pPr algn="r" rtl="1">
              <a:lnSpc>
                <a:spcPct val="107000"/>
              </a:lnSpc>
              <a:spcAft>
                <a:spcPts val="800"/>
              </a:spcAft>
            </a:pPr>
            <a:r>
              <a:rPr lang="fa-IR" sz="1600" kern="100" dirty="0">
                <a:effectLst/>
                <a:latin typeface="Calibri" panose="020F0502020204030204" pitchFamily="34" charset="0"/>
                <a:ea typeface="Calibri" panose="020F0502020204030204" pitchFamily="34" charset="0"/>
                <a:cs typeface="B Zar" panose="00000400000000000000" pitchFamily="2" charset="-78"/>
              </a:rPr>
              <a:t>نقاط ضعف</a:t>
            </a:r>
            <a:r>
              <a:rPr lang="en-US" sz="1600" kern="100" dirty="0">
                <a:effectLst/>
                <a:latin typeface="Calibri" panose="020F0502020204030204" pitchFamily="34" charset="0"/>
                <a:ea typeface="Calibri" panose="020F0502020204030204" pitchFamily="34" charset="0"/>
                <a:cs typeface="B Zar" panose="00000400000000000000" pitchFamily="2" charset="-78"/>
              </a:rPr>
              <a:t>:</a:t>
            </a:r>
          </a:p>
          <a:p>
            <a:pPr marL="342900" lvl="0" indent="-342900" algn="r" rtl="1">
              <a:lnSpc>
                <a:spcPct val="107000"/>
              </a:lnSpc>
              <a:spcAft>
                <a:spcPts val="800"/>
              </a:spcAft>
              <a:buSzPts val="1000"/>
              <a:buFont typeface="Symbol" panose="05050102010706020507" pitchFamily="18" charset="2"/>
              <a:buChar char=""/>
              <a:tabLst>
                <a:tab pos="457200" algn="l"/>
              </a:tabLst>
            </a:pPr>
            <a:r>
              <a:rPr lang="fa-IR" sz="1600" kern="100" dirty="0">
                <a:effectLst/>
                <a:latin typeface="Calibri" panose="020F0502020204030204" pitchFamily="34" charset="0"/>
                <a:ea typeface="Calibri" panose="020F0502020204030204" pitchFamily="34" charset="0"/>
                <a:cs typeface="B Zar" panose="00000400000000000000" pitchFamily="2" charset="-78"/>
              </a:rPr>
              <a:t>پیچیدگی معماری</a:t>
            </a:r>
            <a:endParaRPr lang="en-US" sz="1600" kern="100" dirty="0">
              <a:effectLst/>
              <a:latin typeface="Calibri" panose="020F0502020204030204" pitchFamily="34" charset="0"/>
              <a:ea typeface="Calibri" panose="020F0502020204030204" pitchFamily="34" charset="0"/>
              <a:cs typeface="B Zar" panose="00000400000000000000" pitchFamily="2" charset="-78"/>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fa-IR" sz="1600" kern="100" dirty="0">
                <a:effectLst/>
                <a:latin typeface="Calibri" panose="020F0502020204030204" pitchFamily="34" charset="0"/>
                <a:ea typeface="Calibri" panose="020F0502020204030204" pitchFamily="34" charset="0"/>
                <a:cs typeface="B Zar" panose="00000400000000000000" pitchFamily="2" charset="-78"/>
              </a:rPr>
              <a:t>نیاز به تنظیمات دقیق</a:t>
            </a:r>
            <a:endParaRPr lang="en-US" sz="1600" kern="100" dirty="0">
              <a:effectLst/>
              <a:latin typeface="Calibri" panose="020F0502020204030204" pitchFamily="34" charset="0"/>
              <a:ea typeface="Calibri" panose="020F0502020204030204" pitchFamily="34" charset="0"/>
              <a:cs typeface="B Zar" panose="00000400000000000000" pitchFamily="2" charset="-78"/>
            </a:endParaRPr>
          </a:p>
        </p:txBody>
      </p:sp>
      <p:sp>
        <p:nvSpPr>
          <p:cNvPr id="6" name="TextBox 5">
            <a:extLst>
              <a:ext uri="{FF2B5EF4-FFF2-40B4-BE49-F238E27FC236}">
                <a16:creationId xmlns:a16="http://schemas.microsoft.com/office/drawing/2014/main" id="{1F3F60C4-9EDC-38E5-DA52-FE5B2F068F2B}"/>
              </a:ext>
            </a:extLst>
          </p:cNvPr>
          <p:cNvSpPr txBox="1"/>
          <p:nvPr/>
        </p:nvSpPr>
        <p:spPr>
          <a:xfrm>
            <a:off x="2167727" y="1602588"/>
            <a:ext cx="2073724" cy="369332"/>
          </a:xfrm>
          <a:prstGeom prst="rect">
            <a:avLst/>
          </a:prstGeom>
          <a:noFill/>
        </p:spPr>
        <p:txBody>
          <a:bodyPr wrap="square" rtlCol="1">
            <a:spAutoFit/>
          </a:bodyPr>
          <a:lstStyle/>
          <a:p>
            <a:pPr algn="ctr"/>
            <a:r>
              <a:rPr lang="fa-IR" dirty="0">
                <a:solidFill>
                  <a:srgbClr val="052D55"/>
                </a:solidFill>
                <a:cs typeface="B Titr" panose="00000700000000000000" pitchFamily="2" charset="-78"/>
              </a:rPr>
              <a:t>مقاله مروری و بنیادی</a:t>
            </a:r>
            <a:endParaRPr lang="fa-IR" b="1" dirty="0">
              <a:solidFill>
                <a:srgbClr val="052D55"/>
              </a:solidFill>
              <a:cs typeface="+mj-cs"/>
            </a:endParaRPr>
          </a:p>
        </p:txBody>
      </p:sp>
      <p:sp>
        <p:nvSpPr>
          <p:cNvPr id="7" name="TextBox 6">
            <a:extLst>
              <a:ext uri="{FF2B5EF4-FFF2-40B4-BE49-F238E27FC236}">
                <a16:creationId xmlns:a16="http://schemas.microsoft.com/office/drawing/2014/main" id="{7EA0368C-EA06-BFFC-38A9-DD81032F5384}"/>
              </a:ext>
            </a:extLst>
          </p:cNvPr>
          <p:cNvSpPr txBox="1"/>
          <p:nvPr/>
        </p:nvSpPr>
        <p:spPr>
          <a:xfrm>
            <a:off x="4641669" y="1587199"/>
            <a:ext cx="3167436" cy="369332"/>
          </a:xfrm>
          <a:prstGeom prst="rect">
            <a:avLst/>
          </a:prstGeom>
          <a:noFill/>
        </p:spPr>
        <p:txBody>
          <a:bodyPr wrap="square" rtlCol="1">
            <a:spAutoFit/>
          </a:bodyPr>
          <a:lstStyle/>
          <a:p>
            <a:pPr algn="r" rtl="1"/>
            <a:r>
              <a:rPr lang="fa-IR" dirty="0">
                <a:solidFill>
                  <a:srgbClr val="052D55"/>
                </a:solidFill>
                <a:cs typeface="B Titr" panose="00000700000000000000" pitchFamily="2" charset="-78"/>
              </a:rPr>
              <a:t>روش‌های بهبود نمایش زمینه </a:t>
            </a:r>
            <a:endParaRPr lang="en-US" dirty="0">
              <a:solidFill>
                <a:srgbClr val="052D55"/>
              </a:solidFill>
              <a:cs typeface="B Titr" panose="00000700000000000000" pitchFamily="2" charset="-78"/>
            </a:endParaRPr>
          </a:p>
        </p:txBody>
      </p:sp>
      <p:sp>
        <p:nvSpPr>
          <p:cNvPr id="8" name="TextBox 7">
            <a:extLst>
              <a:ext uri="{FF2B5EF4-FFF2-40B4-BE49-F238E27FC236}">
                <a16:creationId xmlns:a16="http://schemas.microsoft.com/office/drawing/2014/main" id="{F4252CC9-6334-204B-CCAA-6D28C827602C}"/>
              </a:ext>
            </a:extLst>
          </p:cNvPr>
          <p:cNvSpPr txBox="1"/>
          <p:nvPr/>
        </p:nvSpPr>
        <p:spPr>
          <a:xfrm>
            <a:off x="8253111" y="1617977"/>
            <a:ext cx="3577941" cy="338554"/>
          </a:xfrm>
          <a:prstGeom prst="rect">
            <a:avLst/>
          </a:prstGeom>
          <a:noFill/>
        </p:spPr>
        <p:txBody>
          <a:bodyPr wrap="square" rtlCol="1">
            <a:spAutoFit/>
          </a:bodyPr>
          <a:lstStyle/>
          <a:p>
            <a:pPr algn="r" rtl="1"/>
            <a:r>
              <a:rPr lang="fa-IR" sz="1600" dirty="0">
                <a:solidFill>
                  <a:srgbClr val="052D55"/>
                </a:solidFill>
                <a:cs typeface="B Titr" panose="00000700000000000000" pitchFamily="2" charset="-78"/>
              </a:rPr>
              <a:t>روش های تأثیرگذار مبتنی بر گراف و ترنسفورمر</a:t>
            </a:r>
            <a:endParaRPr lang="fa-IR" sz="1600" b="1" dirty="0">
              <a:solidFill>
                <a:srgbClr val="052D55"/>
              </a:solidFill>
              <a:cs typeface="+mj-cs"/>
            </a:endParaRPr>
          </a:p>
        </p:txBody>
      </p:sp>
      <p:pic>
        <p:nvPicPr>
          <p:cNvPr id="11" name="Picture 10">
            <a:extLst>
              <a:ext uri="{FF2B5EF4-FFF2-40B4-BE49-F238E27FC236}">
                <a16:creationId xmlns:a16="http://schemas.microsoft.com/office/drawing/2014/main" id="{B67D0108-CDFA-AA45-ABBC-95FC6AACDA56}"/>
              </a:ext>
            </a:extLst>
          </p:cNvPr>
          <p:cNvPicPr>
            <a:picLocks noChangeAspect="1"/>
          </p:cNvPicPr>
          <p:nvPr/>
        </p:nvPicPr>
        <p:blipFill>
          <a:blip r:embed="rId2"/>
          <a:stretch>
            <a:fillRect/>
          </a:stretch>
        </p:blipFill>
        <p:spPr>
          <a:xfrm flipH="1">
            <a:off x="0" y="0"/>
            <a:ext cx="2298892" cy="2177097"/>
          </a:xfrm>
          <a:prstGeom prst="rect">
            <a:avLst/>
          </a:prstGeom>
        </p:spPr>
      </p:pic>
    </p:spTree>
    <p:extLst>
      <p:ext uri="{BB962C8B-B14F-4D97-AF65-F5344CB8AC3E}">
        <p14:creationId xmlns:p14="http://schemas.microsoft.com/office/powerpoint/2010/main" val="269806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F0EB"/>
        </a:solidFill>
        <a:effectLst/>
      </p:bgPr>
    </p:bg>
    <p:spTree>
      <p:nvGrpSpPr>
        <p:cNvPr id="1" name=""/>
        <p:cNvGrpSpPr/>
        <p:nvPr/>
      </p:nvGrpSpPr>
      <p:grpSpPr>
        <a:xfrm>
          <a:off x="0" y="0"/>
          <a:ext cx="0" cy="0"/>
          <a:chOff x="0" y="0"/>
          <a:chExt cx="0" cy="0"/>
        </a:xfrm>
      </p:grpSpPr>
      <p:sp>
        <p:nvSpPr>
          <p:cNvPr id="6" name="Flowchart: Connector 5">
            <a:extLst>
              <a:ext uri="{FF2B5EF4-FFF2-40B4-BE49-F238E27FC236}">
                <a16:creationId xmlns:a16="http://schemas.microsoft.com/office/drawing/2014/main" id="{CFB88CF8-3801-8701-77D6-96AF2116589F}"/>
              </a:ext>
            </a:extLst>
          </p:cNvPr>
          <p:cNvSpPr/>
          <p:nvPr/>
        </p:nvSpPr>
        <p:spPr>
          <a:xfrm>
            <a:off x="5916000" y="1550769"/>
            <a:ext cx="180000" cy="180000"/>
          </a:xfrm>
          <a:prstGeom prst="flowChartConnector">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285750" indent="-285750" algn="ctr">
              <a:buFont typeface="Wingdings" panose="05000000000000000000" pitchFamily="2" charset="2"/>
              <a:buChar char="ü"/>
            </a:pPr>
            <a:endParaRPr lang="fa-IR" dirty="0"/>
          </a:p>
        </p:txBody>
      </p:sp>
      <p:sp>
        <p:nvSpPr>
          <p:cNvPr id="8" name="Flowchart: Connector 7">
            <a:extLst>
              <a:ext uri="{FF2B5EF4-FFF2-40B4-BE49-F238E27FC236}">
                <a16:creationId xmlns:a16="http://schemas.microsoft.com/office/drawing/2014/main" id="{B9D60F32-9780-CD95-7374-DF4DD8AB49CB}"/>
              </a:ext>
            </a:extLst>
          </p:cNvPr>
          <p:cNvSpPr/>
          <p:nvPr/>
        </p:nvSpPr>
        <p:spPr>
          <a:xfrm>
            <a:off x="5814377" y="2363184"/>
            <a:ext cx="180000" cy="180000"/>
          </a:xfrm>
          <a:prstGeom prst="flowChartConnector">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285750" indent="-285750" algn="ctr">
              <a:buFont typeface="Arial" panose="020B0604020202020204" pitchFamily="34" charset="0"/>
              <a:buChar char="•"/>
            </a:pPr>
            <a:endParaRPr lang="fa-IR" dirty="0"/>
          </a:p>
        </p:txBody>
      </p:sp>
      <p:sp>
        <p:nvSpPr>
          <p:cNvPr id="9" name="Flowchart: Connector 8">
            <a:extLst>
              <a:ext uri="{FF2B5EF4-FFF2-40B4-BE49-F238E27FC236}">
                <a16:creationId xmlns:a16="http://schemas.microsoft.com/office/drawing/2014/main" id="{43BD733D-ED87-D4A3-6C9B-395A0BAE1962}"/>
              </a:ext>
            </a:extLst>
          </p:cNvPr>
          <p:cNvSpPr/>
          <p:nvPr/>
        </p:nvSpPr>
        <p:spPr>
          <a:xfrm>
            <a:off x="6159840" y="3134441"/>
            <a:ext cx="180000" cy="180000"/>
          </a:xfrm>
          <a:prstGeom prst="flowChartConnector">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285750" indent="-285750" algn="ctr">
              <a:buFont typeface="Wingdings" panose="05000000000000000000" pitchFamily="2" charset="2"/>
              <a:buChar char="ü"/>
            </a:pPr>
            <a:endParaRPr lang="fa-IR" dirty="0"/>
          </a:p>
        </p:txBody>
      </p:sp>
      <p:sp>
        <p:nvSpPr>
          <p:cNvPr id="10" name="Flowchart: Connector 9">
            <a:extLst>
              <a:ext uri="{FF2B5EF4-FFF2-40B4-BE49-F238E27FC236}">
                <a16:creationId xmlns:a16="http://schemas.microsoft.com/office/drawing/2014/main" id="{69DACD0D-37DC-C2B3-572B-E8BA185580BE}"/>
              </a:ext>
            </a:extLst>
          </p:cNvPr>
          <p:cNvSpPr/>
          <p:nvPr/>
        </p:nvSpPr>
        <p:spPr>
          <a:xfrm>
            <a:off x="5814377" y="3911378"/>
            <a:ext cx="180000" cy="180000"/>
          </a:xfrm>
          <a:prstGeom prst="flowChartConnector">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285750" indent="-285750" algn="ctr">
              <a:buFont typeface="Wingdings" panose="05000000000000000000" pitchFamily="2" charset="2"/>
              <a:buChar char="ü"/>
            </a:pPr>
            <a:endParaRPr lang="fa-IR" dirty="0"/>
          </a:p>
        </p:txBody>
      </p:sp>
      <p:sp>
        <p:nvSpPr>
          <p:cNvPr id="11" name="Flowchart: Connector 10">
            <a:extLst>
              <a:ext uri="{FF2B5EF4-FFF2-40B4-BE49-F238E27FC236}">
                <a16:creationId xmlns:a16="http://schemas.microsoft.com/office/drawing/2014/main" id="{7D07F66B-8D8D-CBB4-07DD-1E8FFC5897D4}"/>
              </a:ext>
            </a:extLst>
          </p:cNvPr>
          <p:cNvSpPr/>
          <p:nvPr/>
        </p:nvSpPr>
        <p:spPr>
          <a:xfrm>
            <a:off x="5837588" y="4684955"/>
            <a:ext cx="180000" cy="180000"/>
          </a:xfrm>
          <a:prstGeom prst="flowChartConnector">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285750" indent="-285750" algn="ctr">
              <a:buFont typeface="Wingdings" panose="05000000000000000000" pitchFamily="2" charset="2"/>
              <a:buChar char="ü"/>
            </a:pPr>
            <a:endParaRPr lang="fa-IR" dirty="0"/>
          </a:p>
        </p:txBody>
      </p:sp>
      <p:graphicFrame>
        <p:nvGraphicFramePr>
          <p:cNvPr id="3" name="Table 2">
            <a:extLst>
              <a:ext uri="{FF2B5EF4-FFF2-40B4-BE49-F238E27FC236}">
                <a16:creationId xmlns:a16="http://schemas.microsoft.com/office/drawing/2014/main" id="{7B34E0B9-3819-F49D-50F1-AB211E5C3DE8}"/>
              </a:ext>
            </a:extLst>
          </p:cNvPr>
          <p:cNvGraphicFramePr>
            <a:graphicFrameLocks noGrp="1"/>
          </p:cNvGraphicFramePr>
          <p:nvPr>
            <p:extLst>
              <p:ext uri="{D42A27DB-BD31-4B8C-83A1-F6EECF244321}">
                <p14:modId xmlns:p14="http://schemas.microsoft.com/office/powerpoint/2010/main" val="1315954121"/>
              </p:ext>
            </p:extLst>
          </p:nvPr>
        </p:nvGraphicFramePr>
        <p:xfrm>
          <a:off x="1102275" y="1267001"/>
          <a:ext cx="8606247" cy="3884020"/>
        </p:xfrm>
        <a:graphic>
          <a:graphicData uri="http://schemas.openxmlformats.org/drawingml/2006/table">
            <a:tbl>
              <a:tblPr rtl="1" firstRow="1" firstCol="1" bandRow="1"/>
              <a:tblGrid>
                <a:gridCol w="2868749">
                  <a:extLst>
                    <a:ext uri="{9D8B030D-6E8A-4147-A177-3AD203B41FA5}">
                      <a16:colId xmlns:a16="http://schemas.microsoft.com/office/drawing/2014/main" val="1683060520"/>
                    </a:ext>
                  </a:extLst>
                </a:gridCol>
                <a:gridCol w="2868749">
                  <a:extLst>
                    <a:ext uri="{9D8B030D-6E8A-4147-A177-3AD203B41FA5}">
                      <a16:colId xmlns:a16="http://schemas.microsoft.com/office/drawing/2014/main" val="1814847183"/>
                    </a:ext>
                  </a:extLst>
                </a:gridCol>
                <a:gridCol w="2868749">
                  <a:extLst>
                    <a:ext uri="{9D8B030D-6E8A-4147-A177-3AD203B41FA5}">
                      <a16:colId xmlns:a16="http://schemas.microsoft.com/office/drawing/2014/main" val="1488259011"/>
                    </a:ext>
                  </a:extLst>
                </a:gridCol>
              </a:tblGrid>
              <a:tr h="776804">
                <a:tc>
                  <a:txBody>
                    <a:bodyPr/>
                    <a:lstStyle/>
                    <a:p>
                      <a:pPr algn="ctr" rtl="1">
                        <a:lnSpc>
                          <a:spcPct val="107000"/>
                        </a:lnSpc>
                        <a:spcAft>
                          <a:spcPts val="800"/>
                        </a:spcAft>
                      </a:pPr>
                      <a:r>
                        <a:rPr lang="fa-IR" sz="1600" b="1" kern="100" cap="all" dirty="0">
                          <a:solidFill>
                            <a:srgbClr val="000000"/>
                          </a:solidFill>
                          <a:effectLst/>
                          <a:latin typeface="Calibri" panose="020F0502020204030204" pitchFamily="34" charset="0"/>
                          <a:ea typeface="Calibri" panose="020F0502020204030204" pitchFamily="34" charset="0"/>
                          <a:cs typeface="B Titr" panose="00000700000000000000" pitchFamily="2" charset="-78"/>
                        </a:rPr>
                        <a:t>روش‌های قاعده‌ای</a:t>
                      </a:r>
                      <a:endParaRPr lang="en-US" sz="1600" kern="100" dirty="0">
                        <a:effectLst/>
                        <a:latin typeface="Calibri" panose="020F0502020204030204" pitchFamily="34" charset="0"/>
                        <a:ea typeface="Calibri" panose="020F0502020204030204" pitchFamily="34" charset="0"/>
                        <a:cs typeface="B Titr" panose="00000700000000000000" pitchFamily="2" charset="-78"/>
                      </a:endParaRPr>
                    </a:p>
                  </a:txBody>
                  <a:tcPr marL="68580" marR="6858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690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lgn="ctr" rtl="1">
                        <a:lnSpc>
                          <a:spcPct val="107000"/>
                        </a:lnSpc>
                        <a:spcAft>
                          <a:spcPts val="800"/>
                        </a:spcAft>
                        <a:buFont typeface="Wingdings" panose="05000000000000000000" pitchFamily="2" charset="2"/>
                        <a:buChar char="ü"/>
                      </a:pPr>
                      <a:r>
                        <a:rPr lang="fa-IR" sz="1400" b="1" kern="100" dirty="0">
                          <a:solidFill>
                            <a:srgbClr val="000000"/>
                          </a:solidFill>
                          <a:effectLst/>
                          <a:latin typeface="Calibri" panose="020F0502020204030204" pitchFamily="34" charset="0"/>
                          <a:ea typeface="Calibri" panose="020F0502020204030204" pitchFamily="34" charset="0"/>
                          <a:cs typeface="B Zar" panose="00000400000000000000" pitchFamily="2" charset="-78"/>
                        </a:rPr>
                        <a:t>ساده و قابل تفسیر</a:t>
                      </a:r>
                      <a:endParaRPr lang="en-US" sz="1400" b="1" kern="100" dirty="0">
                        <a:effectLst/>
                        <a:latin typeface="Calibri" panose="020F0502020204030204" pitchFamily="34" charset="0"/>
                        <a:ea typeface="Calibri" panose="020F0502020204030204" pitchFamily="34" charset="0"/>
                        <a:cs typeface="B Zar" panose="00000400000000000000" pitchFamily="2" charset="-78"/>
                      </a:endParaRPr>
                    </a:p>
                  </a:txBody>
                  <a:tcPr marL="68580" marR="6858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rgbClr val="9690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1">
                        <a:lnSpc>
                          <a:spcPct val="107000"/>
                        </a:lnSpc>
                        <a:spcAft>
                          <a:spcPts val="800"/>
                        </a:spcAft>
                      </a:pPr>
                      <a:r>
                        <a:rPr lang="fa-IR" sz="1400" b="1" kern="100" dirty="0">
                          <a:solidFill>
                            <a:srgbClr val="000000"/>
                          </a:solidFill>
                          <a:effectLst/>
                          <a:latin typeface="Calibri" panose="020F0502020204030204" pitchFamily="34" charset="0"/>
                          <a:ea typeface="Calibri" panose="020F0502020204030204" pitchFamily="34" charset="0"/>
                          <a:cs typeface="B Zar" panose="00000400000000000000" pitchFamily="2" charset="-78"/>
                        </a:rPr>
                        <a:t>دقت پایین</a:t>
                      </a:r>
                      <a:endParaRPr lang="en-US" sz="1400" b="1" kern="100" dirty="0">
                        <a:effectLst/>
                        <a:latin typeface="Calibri" panose="020F0502020204030204" pitchFamily="34" charset="0"/>
                        <a:ea typeface="Calibri" panose="020F0502020204030204" pitchFamily="34" charset="0"/>
                        <a:cs typeface="B Zar" panose="00000400000000000000" pitchFamily="2" charset="-78"/>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rgbClr val="96904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9021422"/>
                  </a:ext>
                </a:extLst>
              </a:tr>
              <a:tr h="776804">
                <a:tc>
                  <a:txBody>
                    <a:bodyPr/>
                    <a:lstStyle/>
                    <a:p>
                      <a:pPr algn="ctr" rtl="1">
                        <a:lnSpc>
                          <a:spcPct val="107000"/>
                        </a:lnSpc>
                        <a:spcAft>
                          <a:spcPts val="800"/>
                        </a:spcAft>
                      </a:pPr>
                      <a:r>
                        <a:rPr lang="fa-IR" sz="1600" b="1" kern="100" cap="all" dirty="0">
                          <a:effectLst/>
                          <a:latin typeface="Calibri" panose="020F0502020204030204" pitchFamily="34" charset="0"/>
                          <a:ea typeface="Calibri" panose="020F0502020204030204" pitchFamily="34" charset="0"/>
                          <a:cs typeface="B Titr" panose="00000700000000000000" pitchFamily="2" charset="-78"/>
                        </a:rPr>
                        <a:t>یادگیری ماشین سنتی</a:t>
                      </a:r>
                      <a:endParaRPr lang="en-US" sz="1600" kern="100" dirty="0">
                        <a:effectLst/>
                        <a:latin typeface="Calibri" panose="020F0502020204030204" pitchFamily="34" charset="0"/>
                        <a:ea typeface="Calibri" panose="020F0502020204030204" pitchFamily="34" charset="0"/>
                        <a:cs typeface="B Titr" panose="00000700000000000000" pitchFamily="2" charset="-78"/>
                      </a:endParaRPr>
                    </a:p>
                  </a:txBody>
                  <a:tcPr marL="68580" marR="68580" marT="0" marB="0" anchor="ctr">
                    <a:lnL>
                      <a:noFill/>
                    </a:lnL>
                    <a:lnR w="12700" cap="flat" cmpd="sng" algn="ctr">
                      <a:noFill/>
                      <a:prstDash val="solid"/>
                      <a:round/>
                      <a:headEnd type="none" w="med" len="med"/>
                      <a:tailEnd type="none" w="med" len="med"/>
                    </a:lnR>
                    <a:lnT w="12700" cap="flat" cmpd="sng" algn="ctr">
                      <a:solidFill>
                        <a:srgbClr val="969040"/>
                      </a:solidFill>
                      <a:prstDash val="solid"/>
                      <a:round/>
                      <a:headEnd type="none" w="med" len="med"/>
                      <a:tailEnd type="none" w="med" len="med"/>
                    </a:lnT>
                    <a:lnB w="12700" cap="flat" cmpd="sng" algn="ctr">
                      <a:solidFill>
                        <a:srgbClr val="9690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lgn="ctr" rtl="1">
                        <a:lnSpc>
                          <a:spcPct val="107000"/>
                        </a:lnSpc>
                        <a:spcAft>
                          <a:spcPts val="800"/>
                        </a:spcAft>
                        <a:buFont typeface="Wingdings" panose="05000000000000000000" pitchFamily="2" charset="2"/>
                        <a:buChar char="ü"/>
                      </a:pPr>
                      <a:r>
                        <a:rPr lang="fa-IR" sz="1400" b="1" kern="100" dirty="0">
                          <a:effectLst/>
                          <a:latin typeface="Calibri" panose="020F0502020204030204" pitchFamily="34" charset="0"/>
                          <a:ea typeface="Calibri" panose="020F0502020204030204" pitchFamily="34" charset="0"/>
                          <a:cs typeface="B Zar" panose="00000400000000000000" pitchFamily="2" charset="-78"/>
                        </a:rPr>
                        <a:t>سبک و سریع</a:t>
                      </a:r>
                      <a:endParaRPr lang="en-US" sz="1400" b="1" kern="100" dirty="0">
                        <a:effectLst/>
                        <a:latin typeface="Calibri" panose="020F0502020204030204" pitchFamily="34" charset="0"/>
                        <a:ea typeface="Calibri" panose="020F0502020204030204" pitchFamily="34" charset="0"/>
                        <a:cs typeface="B Zar" panose="00000400000000000000" pitchFamily="2" charset="-78"/>
                      </a:endParaRPr>
                    </a:p>
                  </a:txBody>
                  <a:tcPr marL="68580" marR="68580" marT="0" marB="0" anchor="ctr">
                    <a:lnL w="12700" cap="flat" cmpd="sng" algn="ctr">
                      <a:noFill/>
                      <a:prstDash val="solid"/>
                      <a:round/>
                      <a:headEnd type="none" w="med" len="med"/>
                      <a:tailEnd type="none" w="med" len="med"/>
                    </a:lnL>
                    <a:lnR>
                      <a:noFill/>
                    </a:lnR>
                    <a:lnT w="12700" cap="flat" cmpd="sng" algn="ctr">
                      <a:solidFill>
                        <a:srgbClr val="969040"/>
                      </a:solidFill>
                      <a:prstDash val="solid"/>
                      <a:round/>
                      <a:headEnd type="none" w="med" len="med"/>
                      <a:tailEnd type="none" w="med" len="med"/>
                    </a:lnT>
                    <a:lnB w="12700" cap="flat" cmpd="sng" algn="ctr">
                      <a:solidFill>
                        <a:srgbClr val="9690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1">
                        <a:lnSpc>
                          <a:spcPct val="107000"/>
                        </a:lnSpc>
                        <a:spcAft>
                          <a:spcPts val="800"/>
                        </a:spcAft>
                      </a:pPr>
                      <a:r>
                        <a:rPr lang="fa-IR" sz="1400" b="1" kern="100" dirty="0">
                          <a:effectLst/>
                          <a:latin typeface="Calibri" panose="020F0502020204030204" pitchFamily="34" charset="0"/>
                          <a:ea typeface="Calibri" panose="020F0502020204030204" pitchFamily="34" charset="0"/>
                          <a:cs typeface="B Zar" panose="00000400000000000000" pitchFamily="2" charset="-78"/>
                        </a:rPr>
                        <a:t>نیاز به ویژگی‌سازی دستی</a:t>
                      </a:r>
                      <a:endParaRPr lang="en-US" sz="1400" b="1" kern="100" dirty="0">
                        <a:effectLst/>
                        <a:latin typeface="Calibri" panose="020F0502020204030204" pitchFamily="34" charset="0"/>
                        <a:ea typeface="Calibri" panose="020F0502020204030204" pitchFamily="34" charset="0"/>
                        <a:cs typeface="B Zar" panose="00000400000000000000" pitchFamily="2" charset="-78"/>
                      </a:endParaRPr>
                    </a:p>
                  </a:txBody>
                  <a:tcPr marL="68580" marR="68580" marT="0" marB="0" anchor="ctr">
                    <a:lnL>
                      <a:noFill/>
                    </a:lnL>
                    <a:lnR>
                      <a:noFill/>
                    </a:lnR>
                    <a:lnT w="12700" cap="flat" cmpd="sng" algn="ctr">
                      <a:solidFill>
                        <a:srgbClr val="969040"/>
                      </a:solidFill>
                      <a:prstDash val="solid"/>
                      <a:round/>
                      <a:headEnd type="none" w="med" len="med"/>
                      <a:tailEnd type="none" w="med" len="med"/>
                    </a:lnT>
                    <a:lnB w="12700" cap="flat" cmpd="sng" algn="ctr">
                      <a:solidFill>
                        <a:srgbClr val="96904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6538846"/>
                  </a:ext>
                </a:extLst>
              </a:tr>
              <a:tr h="776804">
                <a:tc>
                  <a:txBody>
                    <a:bodyPr/>
                    <a:lstStyle/>
                    <a:p>
                      <a:pPr algn="ctr" rtl="1">
                        <a:lnSpc>
                          <a:spcPct val="107000"/>
                        </a:lnSpc>
                        <a:spcAft>
                          <a:spcPts val="800"/>
                        </a:spcAft>
                      </a:pPr>
                      <a:r>
                        <a:rPr lang="fa-IR" sz="1600" b="1" kern="100" cap="all" dirty="0">
                          <a:solidFill>
                            <a:srgbClr val="000000"/>
                          </a:solidFill>
                          <a:effectLst/>
                          <a:latin typeface="Calibri" panose="020F0502020204030204" pitchFamily="34" charset="0"/>
                          <a:ea typeface="Calibri" panose="020F0502020204030204" pitchFamily="34" charset="0"/>
                          <a:cs typeface="B Titr" panose="00000700000000000000" pitchFamily="2" charset="-78"/>
                        </a:rPr>
                        <a:t>شبکه‌های عصبی</a:t>
                      </a:r>
                      <a:endParaRPr lang="en-US" sz="1600" kern="100" dirty="0">
                        <a:effectLst/>
                        <a:latin typeface="Calibri" panose="020F0502020204030204" pitchFamily="34" charset="0"/>
                        <a:ea typeface="Calibri" panose="020F0502020204030204" pitchFamily="34" charset="0"/>
                        <a:cs typeface="B Titr" panose="00000700000000000000" pitchFamily="2" charset="-78"/>
                      </a:endParaRPr>
                    </a:p>
                  </a:txBody>
                  <a:tcPr marL="68580" marR="68580" marT="0" marB="0" anchor="ctr">
                    <a:lnL>
                      <a:noFill/>
                    </a:lnL>
                    <a:lnR w="12700" cap="flat" cmpd="sng" algn="ctr">
                      <a:noFill/>
                      <a:prstDash val="solid"/>
                      <a:round/>
                      <a:headEnd type="none" w="med" len="med"/>
                      <a:tailEnd type="none" w="med" len="med"/>
                    </a:lnR>
                    <a:lnT w="12700" cap="flat" cmpd="sng" algn="ctr">
                      <a:solidFill>
                        <a:srgbClr val="969040"/>
                      </a:solidFill>
                      <a:prstDash val="solid"/>
                      <a:round/>
                      <a:headEnd type="none" w="med" len="med"/>
                      <a:tailEnd type="none" w="med" len="med"/>
                    </a:lnT>
                    <a:lnB w="12700" cap="flat" cmpd="sng" algn="ctr">
                      <a:solidFill>
                        <a:srgbClr val="9690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lgn="ctr" rtl="1">
                        <a:lnSpc>
                          <a:spcPct val="107000"/>
                        </a:lnSpc>
                        <a:spcAft>
                          <a:spcPts val="800"/>
                        </a:spcAft>
                        <a:buFont typeface="Wingdings" panose="05000000000000000000" pitchFamily="2" charset="2"/>
                        <a:buChar char="ü"/>
                      </a:pPr>
                      <a:r>
                        <a:rPr lang="fa-IR" sz="1400" b="1" kern="100" dirty="0">
                          <a:solidFill>
                            <a:srgbClr val="000000"/>
                          </a:solidFill>
                          <a:effectLst/>
                          <a:latin typeface="Calibri" panose="020F0502020204030204" pitchFamily="34" charset="0"/>
                          <a:ea typeface="Calibri" panose="020F0502020204030204" pitchFamily="34" charset="0"/>
                          <a:cs typeface="B Zar" panose="00000400000000000000" pitchFamily="2" charset="-78"/>
                        </a:rPr>
                        <a:t>یادگیری خودکار ویژگی</a:t>
                      </a:r>
                      <a:endParaRPr lang="en-US" sz="1400" b="1" kern="100" dirty="0">
                        <a:effectLst/>
                        <a:latin typeface="Calibri" panose="020F0502020204030204" pitchFamily="34" charset="0"/>
                        <a:ea typeface="Calibri" panose="020F0502020204030204" pitchFamily="34" charset="0"/>
                        <a:cs typeface="B Zar" panose="00000400000000000000" pitchFamily="2" charset="-78"/>
                      </a:endParaRPr>
                    </a:p>
                  </a:txBody>
                  <a:tcPr marL="68580" marR="68580" marT="0" marB="0" anchor="ctr">
                    <a:lnL w="12700" cap="flat" cmpd="sng" algn="ctr">
                      <a:noFill/>
                      <a:prstDash val="solid"/>
                      <a:round/>
                      <a:headEnd type="none" w="med" len="med"/>
                      <a:tailEnd type="none" w="med" len="med"/>
                    </a:lnL>
                    <a:lnR>
                      <a:noFill/>
                    </a:lnR>
                    <a:lnT w="12700" cap="flat" cmpd="sng" algn="ctr">
                      <a:solidFill>
                        <a:srgbClr val="969040"/>
                      </a:solidFill>
                      <a:prstDash val="solid"/>
                      <a:round/>
                      <a:headEnd type="none" w="med" len="med"/>
                      <a:tailEnd type="none" w="med" len="med"/>
                    </a:lnT>
                    <a:lnB w="12700" cap="flat" cmpd="sng" algn="ctr">
                      <a:solidFill>
                        <a:srgbClr val="9690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1">
                        <a:lnSpc>
                          <a:spcPct val="107000"/>
                        </a:lnSpc>
                        <a:spcAft>
                          <a:spcPts val="800"/>
                        </a:spcAft>
                      </a:pPr>
                      <a:r>
                        <a:rPr lang="fa-IR" sz="1400" b="1" kern="100" dirty="0">
                          <a:solidFill>
                            <a:srgbClr val="000000"/>
                          </a:solidFill>
                          <a:effectLst/>
                          <a:latin typeface="Calibri" panose="020F0502020204030204" pitchFamily="34" charset="0"/>
                          <a:ea typeface="Calibri" panose="020F0502020204030204" pitchFamily="34" charset="0"/>
                          <a:cs typeface="B Zar" panose="00000400000000000000" pitchFamily="2" charset="-78"/>
                        </a:rPr>
                        <a:t>نیاز به داده زیاد</a:t>
                      </a:r>
                      <a:endParaRPr lang="en-US" sz="1400" b="1" kern="100" dirty="0">
                        <a:effectLst/>
                        <a:latin typeface="Calibri" panose="020F0502020204030204" pitchFamily="34" charset="0"/>
                        <a:ea typeface="Calibri" panose="020F0502020204030204" pitchFamily="34" charset="0"/>
                        <a:cs typeface="B Zar" panose="00000400000000000000" pitchFamily="2" charset="-78"/>
                      </a:endParaRPr>
                    </a:p>
                  </a:txBody>
                  <a:tcPr marL="68580" marR="68580" marT="0" marB="0" anchor="ctr">
                    <a:lnL>
                      <a:noFill/>
                    </a:lnL>
                    <a:lnR>
                      <a:noFill/>
                    </a:lnR>
                    <a:lnT w="12700" cap="flat" cmpd="sng" algn="ctr">
                      <a:solidFill>
                        <a:srgbClr val="969040"/>
                      </a:solidFill>
                      <a:prstDash val="solid"/>
                      <a:round/>
                      <a:headEnd type="none" w="med" len="med"/>
                      <a:tailEnd type="none" w="med" len="med"/>
                    </a:lnT>
                    <a:lnB w="12700" cap="flat" cmpd="sng" algn="ctr">
                      <a:solidFill>
                        <a:srgbClr val="96904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55161055"/>
                  </a:ext>
                </a:extLst>
              </a:tr>
              <a:tr h="776804">
                <a:tc>
                  <a:txBody>
                    <a:bodyPr/>
                    <a:lstStyle/>
                    <a:p>
                      <a:pPr algn="ctr" rtl="1">
                        <a:lnSpc>
                          <a:spcPct val="107000"/>
                        </a:lnSpc>
                        <a:spcAft>
                          <a:spcPts val="800"/>
                        </a:spcAft>
                      </a:pPr>
                      <a:r>
                        <a:rPr lang="en-US" sz="1600" b="1" kern="100" cap="all" dirty="0">
                          <a:effectLst/>
                          <a:latin typeface="Calibri" panose="020F0502020204030204" pitchFamily="34" charset="0"/>
                          <a:ea typeface="Calibri" panose="020F0502020204030204" pitchFamily="34" charset="0"/>
                          <a:cs typeface="B Titr" panose="00000700000000000000" pitchFamily="2" charset="-78"/>
                        </a:rPr>
                        <a:t>GCN </a:t>
                      </a:r>
                      <a:r>
                        <a:rPr lang="fa-IR" sz="1600" b="1" kern="100" cap="all" dirty="0">
                          <a:effectLst/>
                          <a:latin typeface="Calibri" panose="020F0502020204030204" pitchFamily="34" charset="0"/>
                          <a:ea typeface="Calibri" panose="020F0502020204030204" pitchFamily="34" charset="0"/>
                          <a:cs typeface="B Titr" panose="00000700000000000000" pitchFamily="2" charset="-78"/>
                        </a:rPr>
                        <a:t>و گراف</a:t>
                      </a:r>
                      <a:endParaRPr lang="en-US" sz="1600" kern="100" dirty="0">
                        <a:effectLst/>
                        <a:latin typeface="Calibri" panose="020F0502020204030204" pitchFamily="34" charset="0"/>
                        <a:ea typeface="Calibri" panose="020F0502020204030204" pitchFamily="34" charset="0"/>
                        <a:cs typeface="B Titr" panose="00000700000000000000" pitchFamily="2" charset="-78"/>
                      </a:endParaRPr>
                    </a:p>
                  </a:txBody>
                  <a:tcPr marL="68580" marR="68580" marT="0" marB="0" anchor="ctr">
                    <a:lnL>
                      <a:noFill/>
                    </a:lnL>
                    <a:lnR w="12700" cap="flat" cmpd="sng" algn="ctr">
                      <a:noFill/>
                      <a:prstDash val="solid"/>
                      <a:round/>
                      <a:headEnd type="none" w="med" len="med"/>
                      <a:tailEnd type="none" w="med" len="med"/>
                    </a:lnR>
                    <a:lnT w="12700" cap="flat" cmpd="sng" algn="ctr">
                      <a:solidFill>
                        <a:srgbClr val="969040"/>
                      </a:solidFill>
                      <a:prstDash val="solid"/>
                      <a:round/>
                      <a:headEnd type="none" w="med" len="med"/>
                      <a:tailEnd type="none" w="med" len="med"/>
                    </a:lnT>
                    <a:lnB w="12700" cap="flat" cmpd="sng" algn="ctr">
                      <a:solidFill>
                        <a:srgbClr val="9690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lgn="ctr" rtl="1">
                        <a:lnSpc>
                          <a:spcPct val="107000"/>
                        </a:lnSpc>
                        <a:spcAft>
                          <a:spcPts val="800"/>
                        </a:spcAft>
                        <a:buFont typeface="Wingdings" panose="05000000000000000000" pitchFamily="2" charset="2"/>
                        <a:buChar char="ü"/>
                      </a:pPr>
                      <a:r>
                        <a:rPr lang="fa-IR" sz="1400" b="1" kern="100" dirty="0">
                          <a:effectLst/>
                          <a:latin typeface="Calibri" panose="020F0502020204030204" pitchFamily="34" charset="0"/>
                          <a:ea typeface="Calibri" panose="020F0502020204030204" pitchFamily="34" charset="0"/>
                          <a:cs typeface="B Zar" panose="00000400000000000000" pitchFamily="2" charset="-78"/>
                        </a:rPr>
                        <a:t>استفاده از نحو</a:t>
                      </a:r>
                      <a:endParaRPr lang="en-US" sz="1400" b="1" kern="100" dirty="0">
                        <a:effectLst/>
                        <a:latin typeface="Calibri" panose="020F0502020204030204" pitchFamily="34" charset="0"/>
                        <a:ea typeface="Calibri" panose="020F0502020204030204" pitchFamily="34" charset="0"/>
                        <a:cs typeface="B Zar" panose="00000400000000000000" pitchFamily="2" charset="-78"/>
                      </a:endParaRPr>
                    </a:p>
                  </a:txBody>
                  <a:tcPr marL="68580" marR="68580" marT="0" marB="0" anchor="ctr">
                    <a:lnL w="12700" cap="flat" cmpd="sng" algn="ctr">
                      <a:noFill/>
                      <a:prstDash val="solid"/>
                      <a:round/>
                      <a:headEnd type="none" w="med" len="med"/>
                      <a:tailEnd type="none" w="med" len="med"/>
                    </a:lnL>
                    <a:lnR>
                      <a:noFill/>
                    </a:lnR>
                    <a:lnT w="12700" cap="flat" cmpd="sng" algn="ctr">
                      <a:solidFill>
                        <a:srgbClr val="969040"/>
                      </a:solidFill>
                      <a:prstDash val="solid"/>
                      <a:round/>
                      <a:headEnd type="none" w="med" len="med"/>
                      <a:tailEnd type="none" w="med" len="med"/>
                    </a:lnT>
                    <a:lnB w="12700" cap="flat" cmpd="sng" algn="ctr">
                      <a:solidFill>
                        <a:srgbClr val="9690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1">
                        <a:lnSpc>
                          <a:spcPct val="107000"/>
                        </a:lnSpc>
                        <a:spcAft>
                          <a:spcPts val="800"/>
                        </a:spcAft>
                      </a:pPr>
                      <a:r>
                        <a:rPr lang="fa-IR" sz="1400" b="1" kern="100" dirty="0">
                          <a:effectLst/>
                          <a:latin typeface="Calibri" panose="020F0502020204030204" pitchFamily="34" charset="0"/>
                          <a:ea typeface="Calibri" panose="020F0502020204030204" pitchFamily="34" charset="0"/>
                          <a:cs typeface="B Zar" panose="00000400000000000000" pitchFamily="2" charset="-78"/>
                        </a:rPr>
                        <a:t>هزینه محاسباتی</a:t>
                      </a:r>
                      <a:endParaRPr lang="en-US" sz="1400" b="1" kern="100" dirty="0">
                        <a:effectLst/>
                        <a:latin typeface="Calibri" panose="020F0502020204030204" pitchFamily="34" charset="0"/>
                        <a:ea typeface="Calibri" panose="020F0502020204030204" pitchFamily="34" charset="0"/>
                        <a:cs typeface="B Zar" panose="00000400000000000000" pitchFamily="2" charset="-78"/>
                      </a:endParaRPr>
                    </a:p>
                  </a:txBody>
                  <a:tcPr marL="68580" marR="68580" marT="0" marB="0" anchor="ctr">
                    <a:lnL>
                      <a:noFill/>
                    </a:lnL>
                    <a:lnR>
                      <a:noFill/>
                    </a:lnR>
                    <a:lnT w="12700" cap="flat" cmpd="sng" algn="ctr">
                      <a:solidFill>
                        <a:srgbClr val="969040"/>
                      </a:solidFill>
                      <a:prstDash val="solid"/>
                      <a:round/>
                      <a:headEnd type="none" w="med" len="med"/>
                      <a:tailEnd type="none" w="med" len="med"/>
                    </a:lnT>
                    <a:lnB w="12700" cap="flat" cmpd="sng" algn="ctr">
                      <a:solidFill>
                        <a:srgbClr val="96904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21554303"/>
                  </a:ext>
                </a:extLst>
              </a:tr>
              <a:tr h="776804">
                <a:tc>
                  <a:txBody>
                    <a:bodyPr/>
                    <a:lstStyle/>
                    <a:p>
                      <a:pPr algn="ctr" rtl="1">
                        <a:lnSpc>
                          <a:spcPct val="107000"/>
                        </a:lnSpc>
                        <a:spcAft>
                          <a:spcPts val="800"/>
                        </a:spcAft>
                      </a:pPr>
                      <a:r>
                        <a:rPr lang="en-US" sz="1600" b="1" kern="100" cap="all" dirty="0">
                          <a:solidFill>
                            <a:srgbClr val="000000"/>
                          </a:solidFill>
                          <a:effectLst/>
                          <a:latin typeface="Calibri" panose="020F0502020204030204" pitchFamily="34" charset="0"/>
                          <a:ea typeface="Calibri" panose="020F0502020204030204" pitchFamily="34" charset="0"/>
                          <a:cs typeface="B Titr" panose="00000700000000000000" pitchFamily="2" charset="-78"/>
                        </a:rPr>
                        <a:t>PLM (BERT)</a:t>
                      </a:r>
                      <a:endParaRPr lang="en-US" sz="1600" kern="100" dirty="0">
                        <a:effectLst/>
                        <a:latin typeface="Calibri" panose="020F0502020204030204" pitchFamily="34" charset="0"/>
                        <a:ea typeface="Calibri" panose="020F0502020204030204" pitchFamily="34" charset="0"/>
                        <a:cs typeface="B Titr" panose="00000700000000000000" pitchFamily="2" charset="-78"/>
                      </a:endParaRPr>
                    </a:p>
                  </a:txBody>
                  <a:tcPr marL="68580" marR="68580" marT="0" marB="0" anchor="ctr">
                    <a:lnL>
                      <a:noFill/>
                    </a:lnL>
                    <a:lnR w="12700" cap="flat" cmpd="sng" algn="ctr">
                      <a:noFill/>
                      <a:prstDash val="solid"/>
                      <a:round/>
                      <a:headEnd type="none" w="med" len="med"/>
                      <a:tailEnd type="none" w="med" len="med"/>
                    </a:lnR>
                    <a:lnT w="12700" cap="flat" cmpd="sng" algn="ctr">
                      <a:solidFill>
                        <a:srgbClr val="96904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285750" indent="-285750" algn="ctr" rtl="1">
                        <a:lnSpc>
                          <a:spcPct val="107000"/>
                        </a:lnSpc>
                        <a:spcAft>
                          <a:spcPts val="800"/>
                        </a:spcAft>
                        <a:buFont typeface="Wingdings" panose="05000000000000000000" pitchFamily="2" charset="2"/>
                        <a:buChar char="ü"/>
                      </a:pPr>
                      <a:r>
                        <a:rPr lang="fa-IR" sz="1400" b="1" kern="100" dirty="0">
                          <a:solidFill>
                            <a:srgbClr val="000000"/>
                          </a:solidFill>
                          <a:effectLst/>
                          <a:latin typeface="Calibri" panose="020F0502020204030204" pitchFamily="34" charset="0"/>
                          <a:ea typeface="Calibri" panose="020F0502020204030204" pitchFamily="34" charset="0"/>
                          <a:cs typeface="B Zar" panose="00000400000000000000" pitchFamily="2" charset="-78"/>
                        </a:rPr>
                        <a:t>بهترین عملکرد</a:t>
                      </a:r>
                      <a:endParaRPr lang="en-US" sz="1400" b="1" kern="100" dirty="0">
                        <a:effectLst/>
                        <a:latin typeface="Calibri" panose="020F0502020204030204" pitchFamily="34" charset="0"/>
                        <a:ea typeface="Calibri" panose="020F0502020204030204" pitchFamily="34" charset="0"/>
                        <a:cs typeface="B Zar" panose="00000400000000000000" pitchFamily="2" charset="-78"/>
                      </a:endParaRPr>
                    </a:p>
                  </a:txBody>
                  <a:tcPr marL="68580" marR="68580" marT="0" marB="0" anchor="ctr">
                    <a:lnL w="12700" cap="flat" cmpd="sng" algn="ctr">
                      <a:noFill/>
                      <a:prstDash val="solid"/>
                      <a:round/>
                      <a:headEnd type="none" w="med" len="med"/>
                      <a:tailEnd type="none" w="med" len="med"/>
                    </a:lnL>
                    <a:lnR>
                      <a:noFill/>
                    </a:lnR>
                    <a:lnT w="12700" cap="flat" cmpd="sng" algn="ctr">
                      <a:solidFill>
                        <a:srgbClr val="96904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rtl="1">
                        <a:lnSpc>
                          <a:spcPct val="107000"/>
                        </a:lnSpc>
                        <a:spcAft>
                          <a:spcPts val="800"/>
                        </a:spcAft>
                      </a:pPr>
                      <a:r>
                        <a:rPr lang="fa-IR" sz="1400" b="1" kern="100" dirty="0">
                          <a:solidFill>
                            <a:srgbClr val="000000"/>
                          </a:solidFill>
                          <a:effectLst/>
                          <a:latin typeface="Calibri" panose="020F0502020204030204" pitchFamily="34" charset="0"/>
                          <a:ea typeface="Calibri" panose="020F0502020204030204" pitchFamily="34" charset="0"/>
                          <a:cs typeface="B Zar" panose="00000400000000000000" pitchFamily="2" charset="-78"/>
                        </a:rPr>
                        <a:t>مصرف منابع، تبیین‌پذیری کم</a:t>
                      </a:r>
                      <a:endParaRPr lang="en-US" sz="1400" b="1" kern="100" dirty="0">
                        <a:effectLst/>
                        <a:latin typeface="Calibri" panose="020F0502020204030204" pitchFamily="34" charset="0"/>
                        <a:ea typeface="Calibri" panose="020F0502020204030204" pitchFamily="34" charset="0"/>
                        <a:cs typeface="B Zar" panose="00000400000000000000" pitchFamily="2" charset="-78"/>
                      </a:endParaRPr>
                    </a:p>
                  </a:txBody>
                  <a:tcPr marL="68580" marR="68580" marT="0" marB="0" anchor="ctr">
                    <a:lnL>
                      <a:noFill/>
                    </a:lnL>
                    <a:lnR>
                      <a:noFill/>
                    </a:lnR>
                    <a:lnT w="12700" cap="flat" cmpd="sng" algn="ctr">
                      <a:solidFill>
                        <a:srgbClr val="969040"/>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37659120"/>
                  </a:ext>
                </a:extLst>
              </a:tr>
            </a:tbl>
          </a:graphicData>
        </a:graphic>
      </p:graphicFrame>
      <p:pic>
        <p:nvPicPr>
          <p:cNvPr id="55" name="Picture 54">
            <a:extLst>
              <a:ext uri="{FF2B5EF4-FFF2-40B4-BE49-F238E27FC236}">
                <a16:creationId xmlns:a16="http://schemas.microsoft.com/office/drawing/2014/main" id="{75BC5122-66D0-35A9-913D-B75A61D61CA7}"/>
              </a:ext>
            </a:extLst>
          </p:cNvPr>
          <p:cNvPicPr>
            <a:picLocks noChangeAspect="1"/>
          </p:cNvPicPr>
          <p:nvPr/>
        </p:nvPicPr>
        <p:blipFill>
          <a:blip r:embed="rId2"/>
          <a:stretch>
            <a:fillRect/>
          </a:stretch>
        </p:blipFill>
        <p:spPr>
          <a:xfrm>
            <a:off x="0" y="0"/>
            <a:ext cx="1296466" cy="1267001"/>
          </a:xfrm>
          <a:prstGeom prst="rect">
            <a:avLst/>
          </a:prstGeom>
        </p:spPr>
      </p:pic>
      <p:pic>
        <p:nvPicPr>
          <p:cNvPr id="2" name="Picture 1">
            <a:extLst>
              <a:ext uri="{FF2B5EF4-FFF2-40B4-BE49-F238E27FC236}">
                <a16:creationId xmlns:a16="http://schemas.microsoft.com/office/drawing/2014/main" id="{F34E9999-5C3F-80EE-F035-0AAAD4B1F3BC}"/>
              </a:ext>
            </a:extLst>
          </p:cNvPr>
          <p:cNvPicPr>
            <a:picLocks noChangeAspect="1"/>
          </p:cNvPicPr>
          <p:nvPr/>
        </p:nvPicPr>
        <p:blipFill>
          <a:blip r:embed="rId3"/>
          <a:stretch>
            <a:fillRect/>
          </a:stretch>
        </p:blipFill>
        <p:spPr>
          <a:xfrm>
            <a:off x="9033256" y="3866606"/>
            <a:ext cx="3158744" cy="2991394"/>
          </a:xfrm>
          <a:prstGeom prst="rect">
            <a:avLst/>
          </a:prstGeom>
        </p:spPr>
      </p:pic>
      <p:sp>
        <p:nvSpPr>
          <p:cNvPr id="4" name="TextBox 3">
            <a:extLst>
              <a:ext uri="{FF2B5EF4-FFF2-40B4-BE49-F238E27FC236}">
                <a16:creationId xmlns:a16="http://schemas.microsoft.com/office/drawing/2014/main" id="{169D6F40-0E39-D6A9-38C0-246B16906384}"/>
              </a:ext>
            </a:extLst>
          </p:cNvPr>
          <p:cNvSpPr txBox="1"/>
          <p:nvPr/>
        </p:nvSpPr>
        <p:spPr>
          <a:xfrm>
            <a:off x="4640436" y="516542"/>
            <a:ext cx="6877108" cy="523220"/>
          </a:xfrm>
          <a:prstGeom prst="rect">
            <a:avLst/>
          </a:prstGeom>
          <a:noFill/>
        </p:spPr>
        <p:txBody>
          <a:bodyPr wrap="square" rtlCol="1">
            <a:spAutoFit/>
          </a:bodyPr>
          <a:lstStyle/>
          <a:p>
            <a:pPr algn="r" rtl="1"/>
            <a:r>
              <a:rPr lang="fa-IR" sz="2800" b="1" dirty="0">
                <a:solidFill>
                  <a:srgbClr val="052D55"/>
                </a:solidFill>
                <a:latin typeface=" "/>
                <a:cs typeface="B Titr" panose="00000700000000000000" pitchFamily="2" charset="-78"/>
              </a:rPr>
              <a:t>مقایسه کلی روش ها</a:t>
            </a:r>
          </a:p>
        </p:txBody>
      </p:sp>
      <p:sp>
        <p:nvSpPr>
          <p:cNvPr id="13" name="Flowchart: Connector 12">
            <a:extLst>
              <a:ext uri="{FF2B5EF4-FFF2-40B4-BE49-F238E27FC236}">
                <a16:creationId xmlns:a16="http://schemas.microsoft.com/office/drawing/2014/main" id="{32D1A017-E905-DF7B-4D44-CFB7EED86843}"/>
              </a:ext>
            </a:extLst>
          </p:cNvPr>
          <p:cNvSpPr/>
          <p:nvPr/>
        </p:nvSpPr>
        <p:spPr>
          <a:xfrm>
            <a:off x="2984661" y="1560988"/>
            <a:ext cx="180000" cy="180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285750" indent="-285750" algn="ctr">
              <a:buFont typeface="Wingdings" panose="05000000000000000000" pitchFamily="2" charset="2"/>
              <a:buChar char="ü"/>
            </a:pPr>
            <a:endParaRPr lang="fa-IR" dirty="0"/>
          </a:p>
        </p:txBody>
      </p:sp>
      <p:sp>
        <p:nvSpPr>
          <p:cNvPr id="15" name="Multiplication Sign 14">
            <a:extLst>
              <a:ext uri="{FF2B5EF4-FFF2-40B4-BE49-F238E27FC236}">
                <a16:creationId xmlns:a16="http://schemas.microsoft.com/office/drawing/2014/main" id="{745FC9D1-6B93-ACCF-F6D1-7926992A6FFC}"/>
              </a:ext>
            </a:extLst>
          </p:cNvPr>
          <p:cNvSpPr/>
          <p:nvPr/>
        </p:nvSpPr>
        <p:spPr>
          <a:xfrm flipH="1">
            <a:off x="2984661" y="1546435"/>
            <a:ext cx="179999" cy="209105"/>
          </a:xfrm>
          <a:prstGeom prst="mathMultiply">
            <a:avLst/>
          </a:prstGeom>
          <a:solidFill>
            <a:srgbClr val="F8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dirty="0"/>
          </a:p>
        </p:txBody>
      </p:sp>
      <p:sp>
        <p:nvSpPr>
          <p:cNvPr id="19" name="Flowchart: Connector 18">
            <a:extLst>
              <a:ext uri="{FF2B5EF4-FFF2-40B4-BE49-F238E27FC236}">
                <a16:creationId xmlns:a16="http://schemas.microsoft.com/office/drawing/2014/main" id="{A252E789-B924-898B-8CFD-CD291F955D2A}"/>
              </a:ext>
            </a:extLst>
          </p:cNvPr>
          <p:cNvSpPr/>
          <p:nvPr/>
        </p:nvSpPr>
        <p:spPr>
          <a:xfrm>
            <a:off x="3373733" y="2374871"/>
            <a:ext cx="180000" cy="180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285750" indent="-285750" algn="ctr">
              <a:buFont typeface="Wingdings" panose="05000000000000000000" pitchFamily="2" charset="2"/>
              <a:buChar char="ü"/>
            </a:pPr>
            <a:endParaRPr lang="fa-IR" dirty="0"/>
          </a:p>
        </p:txBody>
      </p:sp>
      <p:sp>
        <p:nvSpPr>
          <p:cNvPr id="21" name="Multiplication Sign 20">
            <a:extLst>
              <a:ext uri="{FF2B5EF4-FFF2-40B4-BE49-F238E27FC236}">
                <a16:creationId xmlns:a16="http://schemas.microsoft.com/office/drawing/2014/main" id="{04E00198-910E-D1C8-A1D0-4BC20564686B}"/>
              </a:ext>
            </a:extLst>
          </p:cNvPr>
          <p:cNvSpPr/>
          <p:nvPr/>
        </p:nvSpPr>
        <p:spPr>
          <a:xfrm flipH="1">
            <a:off x="3375107" y="2363184"/>
            <a:ext cx="179999" cy="209105"/>
          </a:xfrm>
          <a:prstGeom prst="mathMultiply">
            <a:avLst/>
          </a:prstGeom>
          <a:solidFill>
            <a:srgbClr val="F8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dirty="0"/>
          </a:p>
        </p:txBody>
      </p:sp>
      <p:sp>
        <p:nvSpPr>
          <p:cNvPr id="23" name="Flowchart: Connector 22">
            <a:extLst>
              <a:ext uri="{FF2B5EF4-FFF2-40B4-BE49-F238E27FC236}">
                <a16:creationId xmlns:a16="http://schemas.microsoft.com/office/drawing/2014/main" id="{E2E7ABAC-145C-5102-88AB-E736B30F6EED}"/>
              </a:ext>
            </a:extLst>
          </p:cNvPr>
          <p:cNvSpPr/>
          <p:nvPr/>
        </p:nvSpPr>
        <p:spPr>
          <a:xfrm>
            <a:off x="3052854" y="3164314"/>
            <a:ext cx="180000" cy="180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285750" indent="-285750" algn="ctr">
              <a:buFont typeface="Wingdings" panose="05000000000000000000" pitchFamily="2" charset="2"/>
              <a:buChar char="ü"/>
            </a:pPr>
            <a:endParaRPr lang="fa-IR" dirty="0"/>
          </a:p>
        </p:txBody>
      </p:sp>
      <p:sp>
        <p:nvSpPr>
          <p:cNvPr id="25" name="Multiplication Sign 24">
            <a:extLst>
              <a:ext uri="{FF2B5EF4-FFF2-40B4-BE49-F238E27FC236}">
                <a16:creationId xmlns:a16="http://schemas.microsoft.com/office/drawing/2014/main" id="{C841B486-511B-232D-9979-5DAC6EFA1304}"/>
              </a:ext>
            </a:extLst>
          </p:cNvPr>
          <p:cNvSpPr/>
          <p:nvPr/>
        </p:nvSpPr>
        <p:spPr>
          <a:xfrm flipH="1">
            <a:off x="3037885" y="3143261"/>
            <a:ext cx="179999" cy="209105"/>
          </a:xfrm>
          <a:prstGeom prst="mathMultiply">
            <a:avLst/>
          </a:prstGeom>
          <a:solidFill>
            <a:srgbClr val="F8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dirty="0"/>
          </a:p>
        </p:txBody>
      </p:sp>
      <p:sp>
        <p:nvSpPr>
          <p:cNvPr id="27" name="Flowchart: Connector 26">
            <a:extLst>
              <a:ext uri="{FF2B5EF4-FFF2-40B4-BE49-F238E27FC236}">
                <a16:creationId xmlns:a16="http://schemas.microsoft.com/office/drawing/2014/main" id="{FA5B3820-061F-F016-F2D4-D661F287BE52}"/>
              </a:ext>
            </a:extLst>
          </p:cNvPr>
          <p:cNvSpPr/>
          <p:nvPr/>
        </p:nvSpPr>
        <p:spPr>
          <a:xfrm>
            <a:off x="3037885" y="3911378"/>
            <a:ext cx="180000" cy="180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285750" indent="-285750" algn="ctr">
              <a:buFont typeface="Wingdings" panose="05000000000000000000" pitchFamily="2" charset="2"/>
              <a:buChar char="ü"/>
            </a:pPr>
            <a:endParaRPr lang="fa-IR" dirty="0"/>
          </a:p>
        </p:txBody>
      </p:sp>
      <p:sp>
        <p:nvSpPr>
          <p:cNvPr id="29" name="Multiplication Sign 28">
            <a:extLst>
              <a:ext uri="{FF2B5EF4-FFF2-40B4-BE49-F238E27FC236}">
                <a16:creationId xmlns:a16="http://schemas.microsoft.com/office/drawing/2014/main" id="{A8BF6C55-F736-0BA0-7979-427BB7AB5165}"/>
              </a:ext>
            </a:extLst>
          </p:cNvPr>
          <p:cNvSpPr/>
          <p:nvPr/>
        </p:nvSpPr>
        <p:spPr>
          <a:xfrm flipH="1">
            <a:off x="3035436" y="3896343"/>
            <a:ext cx="179999" cy="209105"/>
          </a:xfrm>
          <a:prstGeom prst="mathMultiply">
            <a:avLst/>
          </a:prstGeom>
          <a:solidFill>
            <a:srgbClr val="F8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dirty="0"/>
          </a:p>
        </p:txBody>
      </p:sp>
      <p:sp>
        <p:nvSpPr>
          <p:cNvPr id="31" name="Flowchart: Connector 30">
            <a:extLst>
              <a:ext uri="{FF2B5EF4-FFF2-40B4-BE49-F238E27FC236}">
                <a16:creationId xmlns:a16="http://schemas.microsoft.com/office/drawing/2014/main" id="{2CED69BD-F3B9-CC3B-427E-E18428C572D3}"/>
              </a:ext>
            </a:extLst>
          </p:cNvPr>
          <p:cNvSpPr/>
          <p:nvPr/>
        </p:nvSpPr>
        <p:spPr>
          <a:xfrm>
            <a:off x="3463733" y="4702373"/>
            <a:ext cx="180000" cy="180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285750" indent="-285750" algn="ctr">
              <a:buFont typeface="Wingdings" panose="05000000000000000000" pitchFamily="2" charset="2"/>
              <a:buChar char="ü"/>
            </a:pPr>
            <a:endParaRPr lang="fa-IR" dirty="0"/>
          </a:p>
        </p:txBody>
      </p:sp>
      <p:sp>
        <p:nvSpPr>
          <p:cNvPr id="33" name="Multiplication Sign 32">
            <a:extLst>
              <a:ext uri="{FF2B5EF4-FFF2-40B4-BE49-F238E27FC236}">
                <a16:creationId xmlns:a16="http://schemas.microsoft.com/office/drawing/2014/main" id="{798FEA92-D033-A9A5-05FC-305C423754F9}"/>
              </a:ext>
            </a:extLst>
          </p:cNvPr>
          <p:cNvSpPr/>
          <p:nvPr/>
        </p:nvSpPr>
        <p:spPr>
          <a:xfrm flipH="1">
            <a:off x="3467283" y="4684955"/>
            <a:ext cx="179999" cy="209105"/>
          </a:xfrm>
          <a:prstGeom prst="mathMultiply">
            <a:avLst/>
          </a:prstGeom>
          <a:solidFill>
            <a:srgbClr val="F8F9F3"/>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dirty="0"/>
          </a:p>
        </p:txBody>
      </p:sp>
    </p:spTree>
    <p:extLst>
      <p:ext uri="{BB962C8B-B14F-4D97-AF65-F5344CB8AC3E}">
        <p14:creationId xmlns:p14="http://schemas.microsoft.com/office/powerpoint/2010/main" val="3213829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F0EB"/>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D98B946-6642-75E8-19F4-1DB88CFE5E53}"/>
              </a:ext>
            </a:extLst>
          </p:cNvPr>
          <p:cNvSpPr txBox="1"/>
          <p:nvPr/>
        </p:nvSpPr>
        <p:spPr>
          <a:xfrm>
            <a:off x="1336007" y="317549"/>
            <a:ext cx="10676020" cy="523220"/>
          </a:xfrm>
          <a:prstGeom prst="rect">
            <a:avLst/>
          </a:prstGeom>
          <a:noFill/>
        </p:spPr>
        <p:txBody>
          <a:bodyPr wrap="square" rtlCol="1">
            <a:spAutoFit/>
          </a:bodyPr>
          <a:lstStyle/>
          <a:p>
            <a:pPr algn="r" rtl="1"/>
            <a:r>
              <a:rPr lang="en-US" sz="2800" b="1" dirty="0">
                <a:solidFill>
                  <a:srgbClr val="052D55"/>
                </a:solidFill>
                <a:latin typeface=" "/>
                <a:cs typeface="B Titr" panose="00000700000000000000" pitchFamily="2" charset="-78"/>
              </a:rPr>
              <a:t>ABSA</a:t>
            </a:r>
            <a:r>
              <a:rPr lang="fa-IR" sz="2800" b="1" dirty="0">
                <a:solidFill>
                  <a:srgbClr val="052D55"/>
                </a:solidFill>
                <a:latin typeface=" "/>
                <a:cs typeface="B Titr" panose="00000700000000000000" pitchFamily="2" charset="-78"/>
              </a:rPr>
              <a:t> در عمل : شبکه های اجتماعی و تجارت الکترونیک</a:t>
            </a:r>
          </a:p>
        </p:txBody>
      </p:sp>
      <p:graphicFrame>
        <p:nvGraphicFramePr>
          <p:cNvPr id="5" name="Table 4">
            <a:extLst>
              <a:ext uri="{FF2B5EF4-FFF2-40B4-BE49-F238E27FC236}">
                <a16:creationId xmlns:a16="http://schemas.microsoft.com/office/drawing/2014/main" id="{90B78EE3-5D56-A7BC-6072-B23E63676009}"/>
              </a:ext>
            </a:extLst>
          </p:cNvPr>
          <p:cNvGraphicFramePr>
            <a:graphicFrameLocks noGrp="1"/>
          </p:cNvGraphicFramePr>
          <p:nvPr>
            <p:extLst>
              <p:ext uri="{D42A27DB-BD31-4B8C-83A1-F6EECF244321}">
                <p14:modId xmlns:p14="http://schemas.microsoft.com/office/powerpoint/2010/main" val="602070968"/>
              </p:ext>
            </p:extLst>
          </p:nvPr>
        </p:nvGraphicFramePr>
        <p:xfrm>
          <a:off x="266699" y="1072091"/>
          <a:ext cx="11674476" cy="5585884"/>
        </p:xfrm>
        <a:graphic>
          <a:graphicData uri="http://schemas.openxmlformats.org/drawingml/2006/table">
            <a:tbl>
              <a:tblPr rtl="1" firstRow="1" bandRow="1">
                <a:tableStyleId>{5C22544A-7EE6-4342-B048-85BDC9FD1C3A}</a:tableStyleId>
              </a:tblPr>
              <a:tblGrid>
                <a:gridCol w="5837238">
                  <a:extLst>
                    <a:ext uri="{9D8B030D-6E8A-4147-A177-3AD203B41FA5}">
                      <a16:colId xmlns:a16="http://schemas.microsoft.com/office/drawing/2014/main" val="1461715506"/>
                    </a:ext>
                  </a:extLst>
                </a:gridCol>
                <a:gridCol w="5837238">
                  <a:extLst>
                    <a:ext uri="{9D8B030D-6E8A-4147-A177-3AD203B41FA5}">
                      <a16:colId xmlns:a16="http://schemas.microsoft.com/office/drawing/2014/main" val="2774933041"/>
                    </a:ext>
                  </a:extLst>
                </a:gridCol>
              </a:tblGrid>
              <a:tr h="5585884">
                <a:tc>
                  <a:txBody>
                    <a:bodyPr/>
                    <a:lstStyle/>
                    <a:p>
                      <a:pPr rtl="1"/>
                      <a:endParaRPr lang="fa-IR" dirty="0"/>
                    </a:p>
                  </a:txBody>
                  <a:tcPr>
                    <a:lnL w="12700" cmpd="sng">
                      <a:noFill/>
                    </a:lnL>
                    <a:lnR w="12700" cap="flat" cmpd="sng" algn="ctr">
                      <a:solidFill>
                        <a:srgbClr val="969040"/>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rtl="1"/>
                      <a:endParaRPr lang="fa-IR" dirty="0"/>
                    </a:p>
                  </a:txBody>
                  <a:tcPr>
                    <a:lnL w="12700" cap="flat" cmpd="sng" algn="ctr">
                      <a:solidFill>
                        <a:srgbClr val="969040"/>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72199219"/>
                  </a:ext>
                </a:extLst>
              </a:tr>
            </a:tbl>
          </a:graphicData>
        </a:graphic>
      </p:graphicFrame>
      <p:sp>
        <p:nvSpPr>
          <p:cNvPr id="7" name="TextBox 6">
            <a:extLst>
              <a:ext uri="{FF2B5EF4-FFF2-40B4-BE49-F238E27FC236}">
                <a16:creationId xmlns:a16="http://schemas.microsoft.com/office/drawing/2014/main" id="{FB7F3A2A-AF72-5A45-08F8-80754F5B38D5}"/>
              </a:ext>
            </a:extLst>
          </p:cNvPr>
          <p:cNvSpPr txBox="1"/>
          <p:nvPr/>
        </p:nvSpPr>
        <p:spPr>
          <a:xfrm>
            <a:off x="6438901" y="4313068"/>
            <a:ext cx="5298152" cy="738664"/>
          </a:xfrm>
          <a:prstGeom prst="rect">
            <a:avLst/>
          </a:prstGeom>
          <a:noFill/>
        </p:spPr>
        <p:txBody>
          <a:bodyPr wrap="square" rtlCol="1">
            <a:spAutoFit/>
          </a:bodyPr>
          <a:lstStyle/>
          <a:p>
            <a:pPr algn="just" rtl="1"/>
            <a:r>
              <a:rPr lang="fa-IR" sz="1400" b="1" dirty="0">
                <a:solidFill>
                  <a:schemeClr val="tx1">
                    <a:lumMod val="75000"/>
                    <a:lumOff val="25000"/>
                  </a:schemeClr>
                </a:solidFill>
                <a:latin typeface=" "/>
                <a:cs typeface="B Zar" panose="00000400000000000000" pitchFamily="2" charset="-78"/>
              </a:rPr>
              <a:t>پژوهش: </a:t>
            </a:r>
            <a:r>
              <a:rPr lang="en-US" sz="1400" i="1" dirty="0">
                <a:effectLst/>
                <a:latin typeface="Calibri" panose="020F0502020204030204" pitchFamily="34" charset="0"/>
                <a:ea typeface="Calibri" panose="020F0502020204030204" pitchFamily="34" charset="0"/>
                <a:cs typeface="B Nazanin" panose="00000400000000000000" pitchFamily="2" charset="-78"/>
              </a:rPr>
              <a:t>Investigation of challenges in aspect-based sentiment analysis … during the 2024 Indonesian presidential election</a:t>
            </a:r>
            <a:r>
              <a:rPr lang="en-US" sz="1400" dirty="0">
                <a:effectLst/>
                <a:latin typeface="Calibri" panose="020F0502020204030204" pitchFamily="34" charset="0"/>
                <a:ea typeface="Calibri" panose="020F0502020204030204" pitchFamily="34" charset="0"/>
                <a:cs typeface="B Nazanin" panose="00000400000000000000" pitchFamily="2" charset="-78"/>
              </a:rPr>
              <a:t>(</a:t>
            </a:r>
            <a:r>
              <a:rPr lang="en-US" sz="1400" b="1" dirty="0">
                <a:effectLst/>
                <a:latin typeface="Calibri" panose="020F0502020204030204" pitchFamily="34" charset="0"/>
                <a:ea typeface="Calibri" panose="020F0502020204030204" pitchFamily="34" charset="0"/>
                <a:cs typeface="B Nazanin" panose="00000400000000000000" pitchFamily="2" charset="-78"/>
              </a:rPr>
              <a:t>Procedia Computer Science ,2024</a:t>
            </a:r>
            <a:r>
              <a:rPr lang="en-US" sz="1400" dirty="0">
                <a:effectLst/>
                <a:latin typeface="Calibri" panose="020F0502020204030204" pitchFamily="34" charset="0"/>
                <a:ea typeface="Calibri" panose="020F0502020204030204" pitchFamily="34" charset="0"/>
                <a:cs typeface="B Nazanin" panose="00000400000000000000" pitchFamily="2" charset="-78"/>
              </a:rPr>
              <a:t>)</a:t>
            </a:r>
            <a:endParaRPr lang="fa-IR" sz="1400" b="1" dirty="0">
              <a:solidFill>
                <a:schemeClr val="tx1">
                  <a:lumMod val="75000"/>
                  <a:lumOff val="25000"/>
                </a:schemeClr>
              </a:solidFill>
              <a:latin typeface=" "/>
              <a:cs typeface="B Nazanin" panose="00000400000000000000" pitchFamily="2" charset="-78"/>
            </a:endParaRPr>
          </a:p>
        </p:txBody>
      </p:sp>
      <p:sp>
        <p:nvSpPr>
          <p:cNvPr id="8" name="TextBox 7">
            <a:extLst>
              <a:ext uri="{FF2B5EF4-FFF2-40B4-BE49-F238E27FC236}">
                <a16:creationId xmlns:a16="http://schemas.microsoft.com/office/drawing/2014/main" id="{53FB8BBD-8778-FA4D-1557-6305767A6CFF}"/>
              </a:ext>
            </a:extLst>
          </p:cNvPr>
          <p:cNvSpPr txBox="1"/>
          <p:nvPr/>
        </p:nvSpPr>
        <p:spPr>
          <a:xfrm>
            <a:off x="6470772" y="4982681"/>
            <a:ext cx="5298152" cy="830997"/>
          </a:xfrm>
          <a:prstGeom prst="rect">
            <a:avLst/>
          </a:prstGeom>
          <a:noFill/>
        </p:spPr>
        <p:txBody>
          <a:bodyPr wrap="square" rtlCol="1">
            <a:spAutoFit/>
          </a:bodyPr>
          <a:lstStyle/>
          <a:p>
            <a:pPr algn="just" rtl="1"/>
            <a:r>
              <a:rPr lang="fa-IR" sz="1600" b="1" dirty="0">
                <a:solidFill>
                  <a:schemeClr val="tx1">
                    <a:lumMod val="75000"/>
                    <a:lumOff val="25000"/>
                  </a:schemeClr>
                </a:solidFill>
                <a:latin typeface=" "/>
                <a:cs typeface="B Nazanin" panose="00000400000000000000" pitchFamily="2" charset="-78"/>
              </a:rPr>
              <a:t>جمع آوری و تحلیل توییت های مربوط به انتخابات ریاست جمهوری اندونزی برای درک عمیق دیدگاه عمومی نسبت به سیاست های نامزدها، روند رأی گیری و نقدها.</a:t>
            </a:r>
          </a:p>
        </p:txBody>
      </p:sp>
      <p:pic>
        <p:nvPicPr>
          <p:cNvPr id="11" name="Picture 10">
            <a:extLst>
              <a:ext uri="{FF2B5EF4-FFF2-40B4-BE49-F238E27FC236}">
                <a16:creationId xmlns:a16="http://schemas.microsoft.com/office/drawing/2014/main" id="{4FD44C0D-01C5-A240-37B6-BD232D7605F8}"/>
              </a:ext>
            </a:extLst>
          </p:cNvPr>
          <p:cNvPicPr>
            <a:picLocks noChangeAspect="1"/>
          </p:cNvPicPr>
          <p:nvPr/>
        </p:nvPicPr>
        <p:blipFill>
          <a:blip r:embed="rId2"/>
          <a:stretch>
            <a:fillRect/>
          </a:stretch>
        </p:blipFill>
        <p:spPr>
          <a:xfrm>
            <a:off x="7830501" y="1634060"/>
            <a:ext cx="2514951" cy="2591162"/>
          </a:xfrm>
          <a:prstGeom prst="rect">
            <a:avLst/>
          </a:prstGeom>
        </p:spPr>
      </p:pic>
      <p:pic>
        <p:nvPicPr>
          <p:cNvPr id="13" name="Picture 12">
            <a:extLst>
              <a:ext uri="{FF2B5EF4-FFF2-40B4-BE49-F238E27FC236}">
                <a16:creationId xmlns:a16="http://schemas.microsoft.com/office/drawing/2014/main" id="{723CC0EE-254E-3BEA-1D84-8F4E9AE8D834}"/>
              </a:ext>
            </a:extLst>
          </p:cNvPr>
          <p:cNvPicPr>
            <a:picLocks noChangeAspect="1"/>
          </p:cNvPicPr>
          <p:nvPr/>
        </p:nvPicPr>
        <p:blipFill>
          <a:blip r:embed="rId3"/>
          <a:stretch>
            <a:fillRect/>
          </a:stretch>
        </p:blipFill>
        <p:spPr>
          <a:xfrm>
            <a:off x="1846548" y="1805534"/>
            <a:ext cx="2600688" cy="2419688"/>
          </a:xfrm>
          <a:prstGeom prst="rect">
            <a:avLst/>
          </a:prstGeom>
        </p:spPr>
      </p:pic>
      <p:sp>
        <p:nvSpPr>
          <p:cNvPr id="2" name="TextBox 1">
            <a:extLst>
              <a:ext uri="{FF2B5EF4-FFF2-40B4-BE49-F238E27FC236}">
                <a16:creationId xmlns:a16="http://schemas.microsoft.com/office/drawing/2014/main" id="{B958ECA2-95E6-C13F-238F-19C23676A81D}"/>
              </a:ext>
            </a:extLst>
          </p:cNvPr>
          <p:cNvSpPr txBox="1"/>
          <p:nvPr/>
        </p:nvSpPr>
        <p:spPr>
          <a:xfrm>
            <a:off x="6470772" y="5785909"/>
            <a:ext cx="5298152" cy="830997"/>
          </a:xfrm>
          <a:prstGeom prst="rect">
            <a:avLst/>
          </a:prstGeom>
          <a:noFill/>
        </p:spPr>
        <p:txBody>
          <a:bodyPr wrap="square" rtlCol="1">
            <a:spAutoFit/>
          </a:bodyPr>
          <a:lstStyle/>
          <a:p>
            <a:pPr algn="just" rtl="1"/>
            <a:r>
              <a:rPr lang="fa-IR" sz="1600" b="1" dirty="0">
                <a:solidFill>
                  <a:schemeClr val="tx1">
                    <a:lumMod val="75000"/>
                    <a:lumOff val="25000"/>
                  </a:schemeClr>
                </a:solidFill>
                <a:latin typeface=" "/>
                <a:cs typeface="B Nazanin" panose="00000400000000000000" pitchFamily="2" charset="-78"/>
              </a:rPr>
              <a:t>نتیجه کلیدی: </a:t>
            </a:r>
            <a:r>
              <a:rPr lang="en-US" sz="1600" b="1" dirty="0">
                <a:solidFill>
                  <a:schemeClr val="tx1">
                    <a:lumMod val="75000"/>
                    <a:lumOff val="25000"/>
                  </a:schemeClr>
                </a:solidFill>
                <a:latin typeface=" "/>
                <a:cs typeface="B Nazanin" panose="00000400000000000000" pitchFamily="2" charset="-78"/>
              </a:rPr>
              <a:t>ABSA</a:t>
            </a:r>
            <a:r>
              <a:rPr lang="fa-IR" sz="1600" b="1" dirty="0">
                <a:solidFill>
                  <a:schemeClr val="tx1">
                    <a:lumMod val="75000"/>
                    <a:lumOff val="25000"/>
                  </a:schemeClr>
                </a:solidFill>
                <a:latin typeface=" "/>
                <a:cs typeface="B Nazanin" panose="00000400000000000000" pitchFamily="2" charset="-78"/>
              </a:rPr>
              <a:t> توانست قطبیت بندی های افکار عمومی را به صورت جنبه محور استخراج کند و تحلیلی بسیار دقیق تر از احساسات کلی ارائه دهد.</a:t>
            </a:r>
          </a:p>
        </p:txBody>
      </p:sp>
      <p:sp>
        <p:nvSpPr>
          <p:cNvPr id="3" name="TextBox 2">
            <a:extLst>
              <a:ext uri="{FF2B5EF4-FFF2-40B4-BE49-F238E27FC236}">
                <a16:creationId xmlns:a16="http://schemas.microsoft.com/office/drawing/2014/main" id="{52C5D8D0-DAEC-3CD5-4BD5-A3AF1B7D5795}"/>
              </a:ext>
            </a:extLst>
          </p:cNvPr>
          <p:cNvSpPr txBox="1"/>
          <p:nvPr/>
        </p:nvSpPr>
        <p:spPr>
          <a:xfrm>
            <a:off x="7268682" y="1126675"/>
            <a:ext cx="3638588" cy="400110"/>
          </a:xfrm>
          <a:prstGeom prst="rect">
            <a:avLst/>
          </a:prstGeom>
          <a:noFill/>
        </p:spPr>
        <p:txBody>
          <a:bodyPr wrap="square" rtlCol="1">
            <a:spAutoFit/>
          </a:bodyPr>
          <a:lstStyle/>
          <a:p>
            <a:pPr algn="ctr" rtl="1"/>
            <a:r>
              <a:rPr lang="fa-IR" sz="2000" b="1" dirty="0">
                <a:solidFill>
                  <a:srgbClr val="052D55"/>
                </a:solidFill>
                <a:latin typeface=" "/>
                <a:cs typeface="B Zar" panose="00000400000000000000" pitchFamily="2" charset="-78"/>
              </a:rPr>
              <a:t>پایش رویدادهای سیاسی  در توییتر</a:t>
            </a:r>
            <a:endParaRPr lang="fa-IR" sz="2000" b="1" dirty="0">
              <a:solidFill>
                <a:srgbClr val="052D55"/>
              </a:solidFill>
              <a:latin typeface=" "/>
              <a:cs typeface="B Nazanin" panose="00000400000000000000" pitchFamily="2" charset="-78"/>
            </a:endParaRPr>
          </a:p>
        </p:txBody>
      </p:sp>
      <p:sp>
        <p:nvSpPr>
          <p:cNvPr id="4" name="TextBox 3">
            <a:extLst>
              <a:ext uri="{FF2B5EF4-FFF2-40B4-BE49-F238E27FC236}">
                <a16:creationId xmlns:a16="http://schemas.microsoft.com/office/drawing/2014/main" id="{A1656CDD-1EA9-C8A1-B367-46C7A8EC8EB8}"/>
              </a:ext>
            </a:extLst>
          </p:cNvPr>
          <p:cNvSpPr txBox="1"/>
          <p:nvPr/>
        </p:nvSpPr>
        <p:spPr>
          <a:xfrm>
            <a:off x="553808" y="4354137"/>
            <a:ext cx="5298152" cy="523220"/>
          </a:xfrm>
          <a:prstGeom prst="rect">
            <a:avLst/>
          </a:prstGeom>
          <a:noFill/>
        </p:spPr>
        <p:txBody>
          <a:bodyPr wrap="square" rtlCol="1">
            <a:spAutoFit/>
          </a:bodyPr>
          <a:lstStyle/>
          <a:p>
            <a:pPr algn="just" rtl="1"/>
            <a:r>
              <a:rPr lang="fa-IR" sz="1400" b="1" dirty="0">
                <a:solidFill>
                  <a:schemeClr val="tx1">
                    <a:lumMod val="75000"/>
                    <a:lumOff val="25000"/>
                  </a:schemeClr>
                </a:solidFill>
                <a:latin typeface=" "/>
                <a:cs typeface="B Zar" panose="00000400000000000000" pitchFamily="2" charset="-78"/>
              </a:rPr>
              <a:t>پژوهش: </a:t>
            </a:r>
            <a:r>
              <a:rPr lang="en-US" sz="1400" i="1" dirty="0">
                <a:effectLst/>
                <a:latin typeface="Calibri" panose="020F0502020204030204" pitchFamily="34" charset="0"/>
                <a:ea typeface="Calibri" panose="020F0502020204030204" pitchFamily="34" charset="0"/>
                <a:cs typeface="B Nazanin" panose="00000400000000000000" pitchFamily="2" charset="-78"/>
              </a:rPr>
              <a:t>Understanding Consumer Opinions with Aspect-Based Sentiment Analysis: An Amazon Review Case Study </a:t>
            </a:r>
            <a:r>
              <a:rPr lang="en-US" sz="1400" dirty="0">
                <a:effectLst/>
                <a:latin typeface="Calibri" panose="020F0502020204030204" pitchFamily="34" charset="0"/>
                <a:ea typeface="Calibri" panose="020F0502020204030204" pitchFamily="34" charset="0"/>
                <a:cs typeface="B Nazanin" panose="00000400000000000000" pitchFamily="2" charset="-78"/>
              </a:rPr>
              <a:t>(</a:t>
            </a:r>
            <a:r>
              <a:rPr lang="en-US" sz="1400" i="1" dirty="0">
                <a:effectLst/>
                <a:latin typeface="Calibri" panose="020F0502020204030204" pitchFamily="34" charset="0"/>
                <a:ea typeface="Calibri" panose="020F0502020204030204" pitchFamily="34" charset="0"/>
                <a:cs typeface="B Nazanin" panose="00000400000000000000" pitchFamily="2" charset="-78"/>
              </a:rPr>
              <a:t>IJSREM</a:t>
            </a:r>
            <a:r>
              <a:rPr lang="en-US" sz="1400" dirty="0">
                <a:effectLst/>
                <a:latin typeface="Calibri" panose="020F0502020204030204" pitchFamily="34" charset="0"/>
                <a:ea typeface="Calibri" panose="020F0502020204030204" pitchFamily="34" charset="0"/>
                <a:cs typeface="B Nazanin" panose="00000400000000000000" pitchFamily="2" charset="-78"/>
              </a:rPr>
              <a:t>)</a:t>
            </a:r>
            <a:endParaRPr lang="fa-IR" sz="1400" b="1" dirty="0">
              <a:solidFill>
                <a:schemeClr val="tx1">
                  <a:lumMod val="75000"/>
                  <a:lumOff val="25000"/>
                </a:schemeClr>
              </a:solidFill>
              <a:latin typeface=" "/>
              <a:cs typeface="B Nazanin" panose="00000400000000000000" pitchFamily="2" charset="-78"/>
            </a:endParaRPr>
          </a:p>
        </p:txBody>
      </p:sp>
      <p:sp>
        <p:nvSpPr>
          <p:cNvPr id="6" name="TextBox 5">
            <a:extLst>
              <a:ext uri="{FF2B5EF4-FFF2-40B4-BE49-F238E27FC236}">
                <a16:creationId xmlns:a16="http://schemas.microsoft.com/office/drawing/2014/main" id="{F04D5DB0-8319-049B-FFBF-111F2ABD9823}"/>
              </a:ext>
            </a:extLst>
          </p:cNvPr>
          <p:cNvSpPr txBox="1"/>
          <p:nvPr/>
        </p:nvSpPr>
        <p:spPr>
          <a:xfrm>
            <a:off x="585679" y="5023750"/>
            <a:ext cx="5298152" cy="584775"/>
          </a:xfrm>
          <a:prstGeom prst="rect">
            <a:avLst/>
          </a:prstGeom>
          <a:noFill/>
        </p:spPr>
        <p:txBody>
          <a:bodyPr wrap="square" rtlCol="1">
            <a:spAutoFit/>
          </a:bodyPr>
          <a:lstStyle/>
          <a:p>
            <a:pPr algn="just" rtl="1"/>
            <a:r>
              <a:rPr lang="fa-IR" sz="1600" b="1" dirty="0">
                <a:solidFill>
                  <a:schemeClr val="tx1">
                    <a:lumMod val="75000"/>
                    <a:lumOff val="25000"/>
                  </a:schemeClr>
                </a:solidFill>
                <a:latin typeface=" "/>
                <a:cs typeface="B Nazanin" panose="00000400000000000000" pitchFamily="2" charset="-78"/>
              </a:rPr>
              <a:t>تحلیل بیش از ۱۰،۰۰۰ نظر کاربران آمازون برای استخراج احساسات  نسبت به جنبه های محصول مانند قیمت، کیفیت و قابلیت استفاده.</a:t>
            </a:r>
          </a:p>
        </p:txBody>
      </p:sp>
      <p:sp>
        <p:nvSpPr>
          <p:cNvPr id="9" name="TextBox 8">
            <a:extLst>
              <a:ext uri="{FF2B5EF4-FFF2-40B4-BE49-F238E27FC236}">
                <a16:creationId xmlns:a16="http://schemas.microsoft.com/office/drawing/2014/main" id="{5E4A5872-0792-E49A-78B2-FC6E1531EC05}"/>
              </a:ext>
            </a:extLst>
          </p:cNvPr>
          <p:cNvSpPr txBox="1"/>
          <p:nvPr/>
        </p:nvSpPr>
        <p:spPr>
          <a:xfrm>
            <a:off x="585679" y="5826978"/>
            <a:ext cx="5298152" cy="830997"/>
          </a:xfrm>
          <a:prstGeom prst="rect">
            <a:avLst/>
          </a:prstGeom>
          <a:noFill/>
        </p:spPr>
        <p:txBody>
          <a:bodyPr wrap="square" rtlCol="1">
            <a:spAutoFit/>
          </a:bodyPr>
          <a:lstStyle/>
          <a:p>
            <a:pPr algn="just" rtl="1"/>
            <a:r>
              <a:rPr lang="fa-IR" sz="1600" b="1" dirty="0">
                <a:solidFill>
                  <a:schemeClr val="tx1">
                    <a:lumMod val="75000"/>
                    <a:lumOff val="25000"/>
                  </a:schemeClr>
                </a:solidFill>
                <a:latin typeface=" "/>
                <a:cs typeface="B Nazanin" panose="00000400000000000000" pitchFamily="2" charset="-78"/>
              </a:rPr>
              <a:t>نتیجه کلیدی: مدل های مبتنی بر</a:t>
            </a:r>
            <a:r>
              <a:rPr lang="en-US" sz="1600" b="1" dirty="0">
                <a:solidFill>
                  <a:schemeClr val="tx1">
                    <a:lumMod val="75000"/>
                    <a:lumOff val="25000"/>
                  </a:schemeClr>
                </a:solidFill>
                <a:latin typeface=" "/>
                <a:cs typeface="B Nazanin" panose="00000400000000000000" pitchFamily="2" charset="-78"/>
              </a:rPr>
              <a:t> BERT</a:t>
            </a:r>
            <a:r>
              <a:rPr lang="fa-IR" sz="1600" b="1" dirty="0">
                <a:solidFill>
                  <a:schemeClr val="tx1">
                    <a:lumMod val="75000"/>
                    <a:lumOff val="25000"/>
                  </a:schemeClr>
                </a:solidFill>
                <a:latin typeface=" "/>
                <a:cs typeface="B Nazanin" panose="00000400000000000000" pitchFamily="2" charset="-78"/>
              </a:rPr>
              <a:t>توانستند با دقت بالا نقاط قوت و ضعف محصولات را شناسایی کرده و بینش عملی برای بهبود محصول فراهم کنند.</a:t>
            </a:r>
          </a:p>
        </p:txBody>
      </p:sp>
      <p:sp>
        <p:nvSpPr>
          <p:cNvPr id="12" name="TextBox 11">
            <a:extLst>
              <a:ext uri="{FF2B5EF4-FFF2-40B4-BE49-F238E27FC236}">
                <a16:creationId xmlns:a16="http://schemas.microsoft.com/office/drawing/2014/main" id="{563CF0B8-9719-1479-15A6-044AB996616D}"/>
              </a:ext>
            </a:extLst>
          </p:cNvPr>
          <p:cNvSpPr txBox="1"/>
          <p:nvPr/>
        </p:nvSpPr>
        <p:spPr>
          <a:xfrm>
            <a:off x="1383589" y="1167744"/>
            <a:ext cx="3638588" cy="400110"/>
          </a:xfrm>
          <a:prstGeom prst="rect">
            <a:avLst/>
          </a:prstGeom>
          <a:noFill/>
        </p:spPr>
        <p:txBody>
          <a:bodyPr wrap="square" rtlCol="1">
            <a:spAutoFit/>
          </a:bodyPr>
          <a:lstStyle/>
          <a:p>
            <a:pPr algn="ctr" rtl="1"/>
            <a:r>
              <a:rPr lang="fa-IR" sz="2000" b="1" dirty="0">
                <a:solidFill>
                  <a:srgbClr val="052D55"/>
                </a:solidFill>
                <a:latin typeface=" "/>
                <a:cs typeface="B Zar" panose="00000400000000000000" pitchFamily="2" charset="-78"/>
              </a:rPr>
              <a:t>تحلیل نظرات مشتریان در آمازون</a:t>
            </a:r>
            <a:endParaRPr lang="fa-IR" sz="2000" b="1" dirty="0">
              <a:solidFill>
                <a:srgbClr val="052D55"/>
              </a:solidFill>
              <a:latin typeface=" "/>
              <a:cs typeface="B Nazanin" panose="00000400000000000000" pitchFamily="2" charset="-78"/>
            </a:endParaRPr>
          </a:p>
        </p:txBody>
      </p:sp>
    </p:spTree>
    <p:extLst>
      <p:ext uri="{BB962C8B-B14F-4D97-AF65-F5344CB8AC3E}">
        <p14:creationId xmlns:p14="http://schemas.microsoft.com/office/powerpoint/2010/main" val="2457284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F0EB"/>
        </a:solidFill>
        <a:effectLst/>
      </p:bgPr>
    </p:bg>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90B78EE3-5D56-A7BC-6072-B23E63676009}"/>
              </a:ext>
            </a:extLst>
          </p:cNvPr>
          <p:cNvGraphicFramePr>
            <a:graphicFrameLocks noGrp="1"/>
          </p:cNvGraphicFramePr>
          <p:nvPr>
            <p:extLst>
              <p:ext uri="{D42A27DB-BD31-4B8C-83A1-F6EECF244321}">
                <p14:modId xmlns:p14="http://schemas.microsoft.com/office/powerpoint/2010/main" val="937060217"/>
              </p:ext>
            </p:extLst>
          </p:nvPr>
        </p:nvGraphicFramePr>
        <p:xfrm>
          <a:off x="5857557" y="1072091"/>
          <a:ext cx="6083618" cy="5585884"/>
        </p:xfrm>
        <a:graphic>
          <a:graphicData uri="http://schemas.openxmlformats.org/drawingml/2006/table">
            <a:tbl>
              <a:tblPr rtl="1" firstRow="1" bandRow="1">
                <a:tableStyleId>{5C22544A-7EE6-4342-B048-85BDC9FD1C3A}</a:tableStyleId>
              </a:tblPr>
              <a:tblGrid>
                <a:gridCol w="5837238">
                  <a:extLst>
                    <a:ext uri="{9D8B030D-6E8A-4147-A177-3AD203B41FA5}">
                      <a16:colId xmlns:a16="http://schemas.microsoft.com/office/drawing/2014/main" val="1461715506"/>
                    </a:ext>
                  </a:extLst>
                </a:gridCol>
                <a:gridCol w="246380">
                  <a:extLst>
                    <a:ext uri="{9D8B030D-6E8A-4147-A177-3AD203B41FA5}">
                      <a16:colId xmlns:a16="http://schemas.microsoft.com/office/drawing/2014/main" val="2774933041"/>
                    </a:ext>
                  </a:extLst>
                </a:gridCol>
              </a:tblGrid>
              <a:tr h="5585884">
                <a:tc>
                  <a:txBody>
                    <a:bodyPr/>
                    <a:lstStyle/>
                    <a:p>
                      <a:pPr rtl="1"/>
                      <a:endParaRPr lang="fa-IR" dirty="0"/>
                    </a:p>
                  </a:txBody>
                  <a:tcPr>
                    <a:lnL w="12700" cmpd="sng">
                      <a:noFill/>
                    </a:lnL>
                    <a:lnR w="12700" cap="flat" cmpd="sng" algn="ctr">
                      <a:solidFill>
                        <a:srgbClr val="969040"/>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rtl="1"/>
                      <a:endParaRPr lang="fa-IR" dirty="0"/>
                    </a:p>
                  </a:txBody>
                  <a:tcPr>
                    <a:lnL w="12700" cap="flat" cmpd="sng" algn="ctr">
                      <a:solidFill>
                        <a:srgbClr val="969040"/>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72199219"/>
                  </a:ext>
                </a:extLst>
              </a:tr>
            </a:tbl>
          </a:graphicData>
        </a:graphic>
      </p:graphicFrame>
      <p:sp>
        <p:nvSpPr>
          <p:cNvPr id="16" name="Rectangle 15">
            <a:extLst>
              <a:ext uri="{FF2B5EF4-FFF2-40B4-BE49-F238E27FC236}">
                <a16:creationId xmlns:a16="http://schemas.microsoft.com/office/drawing/2014/main" id="{C9D35EB4-1298-D9A6-29D6-AE55A217AB4D}"/>
              </a:ext>
            </a:extLst>
          </p:cNvPr>
          <p:cNvSpPr/>
          <p:nvPr/>
        </p:nvSpPr>
        <p:spPr>
          <a:xfrm>
            <a:off x="6674017" y="1581150"/>
            <a:ext cx="4597242" cy="2676525"/>
          </a:xfrm>
          <a:prstGeom prst="rect">
            <a:avLst/>
          </a:prstGeom>
          <a:solidFill>
            <a:srgbClr val="F8F9F3"/>
          </a:solidFill>
          <a:ln>
            <a:solidFill>
              <a:srgbClr val="96904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solidFill>
                <a:srgbClr val="969040"/>
              </a:solidFill>
            </a:endParaRPr>
          </a:p>
        </p:txBody>
      </p:sp>
      <p:sp>
        <p:nvSpPr>
          <p:cNvPr id="12" name="Rectangle 11">
            <a:extLst>
              <a:ext uri="{FF2B5EF4-FFF2-40B4-BE49-F238E27FC236}">
                <a16:creationId xmlns:a16="http://schemas.microsoft.com/office/drawing/2014/main" id="{406F4960-6392-B514-7E20-8747C8683CC9}"/>
              </a:ext>
            </a:extLst>
          </p:cNvPr>
          <p:cNvSpPr/>
          <p:nvPr/>
        </p:nvSpPr>
        <p:spPr>
          <a:xfrm>
            <a:off x="920741" y="1581150"/>
            <a:ext cx="4597242" cy="2676525"/>
          </a:xfrm>
          <a:prstGeom prst="rect">
            <a:avLst/>
          </a:prstGeom>
          <a:solidFill>
            <a:srgbClr val="F8F9F3"/>
          </a:solidFill>
          <a:ln>
            <a:solidFill>
              <a:srgbClr val="96904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0" name="TextBox 9">
            <a:extLst>
              <a:ext uri="{FF2B5EF4-FFF2-40B4-BE49-F238E27FC236}">
                <a16:creationId xmlns:a16="http://schemas.microsoft.com/office/drawing/2014/main" id="{3D98B946-6642-75E8-19F4-1DB88CFE5E53}"/>
              </a:ext>
            </a:extLst>
          </p:cNvPr>
          <p:cNvSpPr txBox="1"/>
          <p:nvPr/>
        </p:nvSpPr>
        <p:spPr>
          <a:xfrm>
            <a:off x="1336007" y="257034"/>
            <a:ext cx="10676020" cy="523220"/>
          </a:xfrm>
          <a:prstGeom prst="rect">
            <a:avLst/>
          </a:prstGeom>
          <a:noFill/>
        </p:spPr>
        <p:txBody>
          <a:bodyPr wrap="square" rtlCol="1">
            <a:spAutoFit/>
          </a:bodyPr>
          <a:lstStyle/>
          <a:p>
            <a:pPr algn="r" rtl="1"/>
            <a:r>
              <a:rPr lang="en-US" sz="2800" b="1" dirty="0">
                <a:solidFill>
                  <a:srgbClr val="052D55"/>
                </a:solidFill>
                <a:latin typeface=" "/>
                <a:cs typeface="B Titr" panose="00000700000000000000" pitchFamily="2" charset="-78"/>
              </a:rPr>
              <a:t>ABSA</a:t>
            </a:r>
            <a:r>
              <a:rPr lang="fa-IR" sz="2800" b="1" dirty="0">
                <a:solidFill>
                  <a:srgbClr val="052D55"/>
                </a:solidFill>
                <a:latin typeface=" "/>
                <a:cs typeface="B Titr" panose="00000700000000000000" pitchFamily="2" charset="-78"/>
              </a:rPr>
              <a:t> در عمل : بهبود نرم افزار و پایش سلامت عمومی</a:t>
            </a:r>
          </a:p>
        </p:txBody>
      </p:sp>
      <p:pic>
        <p:nvPicPr>
          <p:cNvPr id="3" name="Picture 2">
            <a:extLst>
              <a:ext uri="{FF2B5EF4-FFF2-40B4-BE49-F238E27FC236}">
                <a16:creationId xmlns:a16="http://schemas.microsoft.com/office/drawing/2014/main" id="{F32EA0E2-4A55-1ACB-27BF-7ED1F34F4108}"/>
              </a:ext>
            </a:extLst>
          </p:cNvPr>
          <p:cNvPicPr>
            <a:picLocks noChangeAspect="1"/>
          </p:cNvPicPr>
          <p:nvPr/>
        </p:nvPicPr>
        <p:blipFill>
          <a:blip r:embed="rId2"/>
          <a:stretch>
            <a:fillRect/>
          </a:stretch>
        </p:blipFill>
        <p:spPr>
          <a:xfrm>
            <a:off x="6779751" y="2116543"/>
            <a:ext cx="4334480" cy="1600423"/>
          </a:xfrm>
          <a:prstGeom prst="rect">
            <a:avLst/>
          </a:prstGeom>
        </p:spPr>
      </p:pic>
      <p:pic>
        <p:nvPicPr>
          <p:cNvPr id="6" name="Picture 5">
            <a:extLst>
              <a:ext uri="{FF2B5EF4-FFF2-40B4-BE49-F238E27FC236}">
                <a16:creationId xmlns:a16="http://schemas.microsoft.com/office/drawing/2014/main" id="{48F20CA5-D22A-E987-548F-61C432AF7946}"/>
              </a:ext>
            </a:extLst>
          </p:cNvPr>
          <p:cNvPicPr>
            <a:picLocks noChangeAspect="1"/>
          </p:cNvPicPr>
          <p:nvPr/>
        </p:nvPicPr>
        <p:blipFill>
          <a:blip r:embed="rId3"/>
          <a:stretch>
            <a:fillRect/>
          </a:stretch>
        </p:blipFill>
        <p:spPr>
          <a:xfrm>
            <a:off x="1055218" y="1685925"/>
            <a:ext cx="4334480" cy="2461660"/>
          </a:xfrm>
          <a:prstGeom prst="rect">
            <a:avLst/>
          </a:prstGeom>
        </p:spPr>
      </p:pic>
      <p:sp>
        <p:nvSpPr>
          <p:cNvPr id="17" name="TextBox 16">
            <a:extLst>
              <a:ext uri="{FF2B5EF4-FFF2-40B4-BE49-F238E27FC236}">
                <a16:creationId xmlns:a16="http://schemas.microsoft.com/office/drawing/2014/main" id="{87DB6322-3CB8-937A-1F65-CC19F18BF6AF}"/>
              </a:ext>
            </a:extLst>
          </p:cNvPr>
          <p:cNvSpPr txBox="1"/>
          <p:nvPr/>
        </p:nvSpPr>
        <p:spPr>
          <a:xfrm>
            <a:off x="6298540" y="1093194"/>
            <a:ext cx="5201651" cy="369332"/>
          </a:xfrm>
          <a:prstGeom prst="rect">
            <a:avLst/>
          </a:prstGeom>
          <a:noFill/>
        </p:spPr>
        <p:txBody>
          <a:bodyPr wrap="square" rtlCol="1">
            <a:spAutoFit/>
          </a:bodyPr>
          <a:lstStyle/>
          <a:p>
            <a:pPr algn="ctr" rtl="1"/>
            <a:r>
              <a:rPr lang="fa-IR" b="1" dirty="0">
                <a:solidFill>
                  <a:srgbClr val="052D55"/>
                </a:solidFill>
                <a:latin typeface=" "/>
                <a:cs typeface="B Zar" panose="00000400000000000000" pitchFamily="2" charset="-78"/>
              </a:rPr>
              <a:t>تحلیل افکار عمومی در دوران بحران سلامت</a:t>
            </a:r>
          </a:p>
        </p:txBody>
      </p:sp>
      <p:sp>
        <p:nvSpPr>
          <p:cNvPr id="18" name="TextBox 17">
            <a:extLst>
              <a:ext uri="{FF2B5EF4-FFF2-40B4-BE49-F238E27FC236}">
                <a16:creationId xmlns:a16="http://schemas.microsoft.com/office/drawing/2014/main" id="{A7CAEC1F-5F0B-ED86-AC1C-23EB1122D6AC}"/>
              </a:ext>
            </a:extLst>
          </p:cNvPr>
          <p:cNvSpPr txBox="1"/>
          <p:nvPr/>
        </p:nvSpPr>
        <p:spPr>
          <a:xfrm>
            <a:off x="783565" y="1093295"/>
            <a:ext cx="5201651" cy="369332"/>
          </a:xfrm>
          <a:prstGeom prst="rect">
            <a:avLst/>
          </a:prstGeom>
          <a:noFill/>
        </p:spPr>
        <p:txBody>
          <a:bodyPr wrap="square" rtlCol="1">
            <a:spAutoFit/>
          </a:bodyPr>
          <a:lstStyle/>
          <a:p>
            <a:pPr algn="ctr" rtl="1"/>
            <a:r>
              <a:rPr lang="fa-IR" b="1" dirty="0">
                <a:solidFill>
                  <a:srgbClr val="052D55"/>
                </a:solidFill>
                <a:latin typeface=" "/>
                <a:cs typeface="B Zar" panose="00000400000000000000" pitchFamily="2" charset="-78"/>
              </a:rPr>
              <a:t>استخراج نیازمندی های نرم افزار از باخورد کاربران</a:t>
            </a:r>
          </a:p>
        </p:txBody>
      </p:sp>
      <p:sp>
        <p:nvSpPr>
          <p:cNvPr id="2" name="TextBox 1">
            <a:extLst>
              <a:ext uri="{FF2B5EF4-FFF2-40B4-BE49-F238E27FC236}">
                <a16:creationId xmlns:a16="http://schemas.microsoft.com/office/drawing/2014/main" id="{F64A0967-BFC2-FC2D-71B8-043469DA7217}"/>
              </a:ext>
            </a:extLst>
          </p:cNvPr>
          <p:cNvSpPr txBox="1"/>
          <p:nvPr/>
        </p:nvSpPr>
        <p:spPr>
          <a:xfrm>
            <a:off x="6438901" y="4313068"/>
            <a:ext cx="5298152" cy="553357"/>
          </a:xfrm>
          <a:prstGeom prst="rect">
            <a:avLst/>
          </a:prstGeom>
          <a:noFill/>
        </p:spPr>
        <p:txBody>
          <a:bodyPr wrap="square" rtlCol="1">
            <a:spAutoFit/>
          </a:bodyPr>
          <a:lstStyle/>
          <a:p>
            <a:pPr marL="228600" algn="just" rtl="1">
              <a:lnSpc>
                <a:spcPct val="107000"/>
              </a:lnSpc>
              <a:spcAft>
                <a:spcPts val="800"/>
              </a:spcAft>
            </a:pPr>
            <a:r>
              <a:rPr lang="fa-IR" sz="1400" b="1" dirty="0">
                <a:solidFill>
                  <a:schemeClr val="tx1">
                    <a:lumMod val="75000"/>
                    <a:lumOff val="25000"/>
                  </a:schemeClr>
                </a:solidFill>
                <a:latin typeface=" "/>
                <a:cs typeface="B Zar" panose="00000400000000000000" pitchFamily="2" charset="-78"/>
              </a:rPr>
              <a:t>پژوهش: </a:t>
            </a:r>
            <a:r>
              <a:rPr lang="fa-IR" sz="1400" kern="100" dirty="0">
                <a:effectLst/>
                <a:latin typeface="Calibri" panose="020F0502020204030204" pitchFamily="34" charset="0"/>
                <a:ea typeface="Calibri" panose="020F0502020204030204" pitchFamily="34" charset="0"/>
                <a:cs typeface="B Nazanin" panose="00000400000000000000" pitchFamily="2" charset="-78"/>
              </a:rPr>
              <a:t> </a:t>
            </a:r>
            <a:r>
              <a:rPr lang="en-US" sz="1400" kern="100" dirty="0">
                <a:effectLst/>
                <a:latin typeface="Calibri" panose="020F0502020204030204" pitchFamily="34" charset="0"/>
                <a:ea typeface="Calibri" panose="020F0502020204030204" pitchFamily="34" charset="0"/>
                <a:cs typeface="B Nazanin" panose="00000400000000000000" pitchFamily="2" charset="-78"/>
              </a:rPr>
              <a:t>Aspect-based sentiment analysis of user-generated content from a microblogging platform(Journal of Big Data</a:t>
            </a:r>
            <a:r>
              <a:rPr lang="en-US" sz="1400" kern="100" dirty="0">
                <a:latin typeface="Calibri" panose="020F0502020204030204" pitchFamily="34" charset="0"/>
                <a:ea typeface="Calibri" panose="020F0502020204030204" pitchFamily="34" charset="0"/>
                <a:cs typeface="B Nazanin" panose="00000400000000000000" pitchFamily="2" charset="-78"/>
              </a:rPr>
              <a:t>,2025</a:t>
            </a:r>
            <a:r>
              <a:rPr lang="en-US" sz="1400" kern="100" dirty="0">
                <a:effectLst/>
                <a:latin typeface="Calibri" panose="020F0502020204030204" pitchFamily="34" charset="0"/>
                <a:ea typeface="Calibri" panose="020F0502020204030204" pitchFamily="34" charset="0"/>
                <a:cs typeface="B Nazanin" panose="00000400000000000000" pitchFamily="2" charset="-78"/>
              </a:rPr>
              <a:t>)</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extBox 3">
            <a:extLst>
              <a:ext uri="{FF2B5EF4-FFF2-40B4-BE49-F238E27FC236}">
                <a16:creationId xmlns:a16="http://schemas.microsoft.com/office/drawing/2014/main" id="{0E746D3C-86BF-EB0E-6FCA-FBEBB7CAF415}"/>
              </a:ext>
            </a:extLst>
          </p:cNvPr>
          <p:cNvSpPr txBox="1"/>
          <p:nvPr/>
        </p:nvSpPr>
        <p:spPr>
          <a:xfrm>
            <a:off x="6470772" y="4982681"/>
            <a:ext cx="5298152" cy="584775"/>
          </a:xfrm>
          <a:prstGeom prst="rect">
            <a:avLst/>
          </a:prstGeom>
          <a:noFill/>
        </p:spPr>
        <p:txBody>
          <a:bodyPr wrap="square" rtlCol="1">
            <a:spAutoFit/>
          </a:bodyPr>
          <a:lstStyle/>
          <a:p>
            <a:pPr algn="just" rtl="1"/>
            <a:r>
              <a:rPr lang="fa-IR" sz="1600" b="1" dirty="0">
                <a:solidFill>
                  <a:schemeClr val="tx1">
                    <a:lumMod val="75000"/>
                    <a:lumOff val="25000"/>
                  </a:schemeClr>
                </a:solidFill>
                <a:latin typeface=" "/>
                <a:cs typeface="B Nazanin" panose="00000400000000000000" pitchFamily="2" charset="-78"/>
              </a:rPr>
              <a:t>تحلیل بیش از  547،000 توییت مرتبط با همه گیری </a:t>
            </a:r>
            <a:r>
              <a:rPr lang="en-US" sz="1600" b="1" dirty="0">
                <a:solidFill>
                  <a:schemeClr val="tx1">
                    <a:lumMod val="75000"/>
                    <a:lumOff val="25000"/>
                  </a:schemeClr>
                </a:solidFill>
                <a:latin typeface=" "/>
                <a:cs typeface="B Nazanin" panose="00000400000000000000" pitchFamily="2" charset="-78"/>
              </a:rPr>
              <a:t>COVID-19</a:t>
            </a:r>
            <a:r>
              <a:rPr lang="fa-IR" sz="1600" b="1" dirty="0">
                <a:solidFill>
                  <a:schemeClr val="tx1">
                    <a:lumMod val="75000"/>
                    <a:lumOff val="25000"/>
                  </a:schemeClr>
                </a:solidFill>
                <a:latin typeface=" "/>
                <a:cs typeface="B Nazanin" panose="00000400000000000000" pitchFamily="2" charset="-78"/>
              </a:rPr>
              <a:t> برای درک عمیق احساسات عمومی.</a:t>
            </a:r>
          </a:p>
        </p:txBody>
      </p:sp>
      <p:sp>
        <p:nvSpPr>
          <p:cNvPr id="9" name="TextBox 8">
            <a:extLst>
              <a:ext uri="{FF2B5EF4-FFF2-40B4-BE49-F238E27FC236}">
                <a16:creationId xmlns:a16="http://schemas.microsoft.com/office/drawing/2014/main" id="{7F44D5CC-AA63-35D0-0027-BA5E5B83A384}"/>
              </a:ext>
            </a:extLst>
          </p:cNvPr>
          <p:cNvSpPr txBox="1"/>
          <p:nvPr/>
        </p:nvSpPr>
        <p:spPr>
          <a:xfrm>
            <a:off x="6470772" y="5785909"/>
            <a:ext cx="5298152" cy="1077218"/>
          </a:xfrm>
          <a:prstGeom prst="rect">
            <a:avLst/>
          </a:prstGeom>
          <a:noFill/>
        </p:spPr>
        <p:txBody>
          <a:bodyPr wrap="square" rtlCol="1">
            <a:spAutoFit/>
          </a:bodyPr>
          <a:lstStyle/>
          <a:p>
            <a:pPr algn="just" rtl="1"/>
            <a:r>
              <a:rPr lang="fa-IR" sz="1600" b="1" dirty="0">
                <a:solidFill>
                  <a:schemeClr val="tx1">
                    <a:lumMod val="75000"/>
                    <a:lumOff val="25000"/>
                  </a:schemeClr>
                </a:solidFill>
                <a:latin typeface=" "/>
                <a:cs typeface="B Nazanin" panose="00000400000000000000" pitchFamily="2" charset="-78"/>
              </a:rPr>
              <a:t>نتیجه کلیدی: </a:t>
            </a:r>
            <a:r>
              <a:rPr lang="en-US" sz="1600" b="1" dirty="0">
                <a:solidFill>
                  <a:schemeClr val="tx1">
                    <a:lumMod val="75000"/>
                    <a:lumOff val="25000"/>
                  </a:schemeClr>
                </a:solidFill>
                <a:latin typeface=" "/>
                <a:cs typeface="B Nazanin" panose="00000400000000000000" pitchFamily="2" charset="-78"/>
              </a:rPr>
              <a:t>ABSA</a:t>
            </a:r>
            <a:r>
              <a:rPr lang="fa-IR" sz="1600" b="1" dirty="0">
                <a:solidFill>
                  <a:schemeClr val="tx1">
                    <a:lumMod val="75000"/>
                    <a:lumOff val="25000"/>
                  </a:schemeClr>
                </a:solidFill>
                <a:latin typeface=" "/>
                <a:cs typeface="B Nazanin" panose="00000400000000000000" pitchFamily="2" charset="-78"/>
              </a:rPr>
              <a:t> نشان داد که افراد در یک توییت به جنبه های متعددی مانند قرنطینه، سلامت و واکسن با احساسات متفاوت اشاره می کنند و توانست ساختار دقیق تری از نگرانی ها و دیدگاه های عمومی ارائه دهد.</a:t>
            </a:r>
          </a:p>
        </p:txBody>
      </p:sp>
      <p:sp>
        <p:nvSpPr>
          <p:cNvPr id="11" name="TextBox 10">
            <a:extLst>
              <a:ext uri="{FF2B5EF4-FFF2-40B4-BE49-F238E27FC236}">
                <a16:creationId xmlns:a16="http://schemas.microsoft.com/office/drawing/2014/main" id="{33705433-833C-B11A-EF58-90F744D0584A}"/>
              </a:ext>
            </a:extLst>
          </p:cNvPr>
          <p:cNvSpPr txBox="1"/>
          <p:nvPr/>
        </p:nvSpPr>
        <p:spPr>
          <a:xfrm>
            <a:off x="527534" y="4313068"/>
            <a:ext cx="5298152" cy="523220"/>
          </a:xfrm>
          <a:prstGeom prst="rect">
            <a:avLst/>
          </a:prstGeom>
          <a:noFill/>
        </p:spPr>
        <p:txBody>
          <a:bodyPr wrap="square" rtlCol="1">
            <a:spAutoFit/>
          </a:bodyPr>
          <a:lstStyle/>
          <a:p>
            <a:pPr rtl="1"/>
            <a:r>
              <a:rPr lang="fa-IR" sz="1400" b="1" dirty="0">
                <a:solidFill>
                  <a:schemeClr val="tx1">
                    <a:lumMod val="75000"/>
                    <a:lumOff val="25000"/>
                  </a:schemeClr>
                </a:solidFill>
                <a:latin typeface=" "/>
                <a:cs typeface="B Zar" panose="00000400000000000000" pitchFamily="2" charset="-78"/>
              </a:rPr>
              <a:t>پژوهش: </a:t>
            </a:r>
            <a:r>
              <a:rPr lang="en-US" sz="1400" dirty="0">
                <a:effectLst/>
                <a:latin typeface="Calibri" panose="020F0502020204030204" pitchFamily="34" charset="0"/>
                <a:ea typeface="Calibri" panose="020F0502020204030204" pitchFamily="34" charset="0"/>
                <a:cs typeface="B Nazanin" panose="00000400000000000000" pitchFamily="2" charset="-78"/>
              </a:rPr>
              <a:t>Aspect-based sentiment analysis for software requirements elicitation(</a:t>
            </a:r>
            <a:r>
              <a:rPr lang="en-US" sz="1400" b="1" dirty="0">
                <a:effectLst/>
                <a:latin typeface="Calibri" panose="020F0502020204030204" pitchFamily="34" charset="0"/>
                <a:ea typeface="Calibri" panose="020F0502020204030204" pitchFamily="34" charset="0"/>
                <a:cs typeface="B Nazanin" panose="00000400000000000000" pitchFamily="2" charset="-78"/>
              </a:rPr>
              <a:t>ScienceDirect,2025</a:t>
            </a:r>
            <a:r>
              <a:rPr lang="en-US" sz="1400" dirty="0">
                <a:effectLst/>
                <a:latin typeface="Calibri" panose="020F0502020204030204" pitchFamily="34" charset="0"/>
                <a:ea typeface="Calibri" panose="020F0502020204030204" pitchFamily="34" charset="0"/>
                <a:cs typeface="B Nazanin" panose="00000400000000000000" pitchFamily="2" charset="-78"/>
              </a:rPr>
              <a:t>)</a:t>
            </a:r>
            <a:endParaRPr lang="fa-IR" sz="1400" b="1" dirty="0">
              <a:solidFill>
                <a:schemeClr val="tx1">
                  <a:lumMod val="75000"/>
                  <a:lumOff val="25000"/>
                </a:schemeClr>
              </a:solidFill>
              <a:latin typeface=" "/>
              <a:cs typeface="B Nazanin" panose="00000400000000000000" pitchFamily="2" charset="-78"/>
            </a:endParaRPr>
          </a:p>
        </p:txBody>
      </p:sp>
      <p:sp>
        <p:nvSpPr>
          <p:cNvPr id="13" name="TextBox 12">
            <a:extLst>
              <a:ext uri="{FF2B5EF4-FFF2-40B4-BE49-F238E27FC236}">
                <a16:creationId xmlns:a16="http://schemas.microsoft.com/office/drawing/2014/main" id="{6F80F1AA-0694-E0F5-48D0-4F76D19480B7}"/>
              </a:ext>
            </a:extLst>
          </p:cNvPr>
          <p:cNvSpPr txBox="1"/>
          <p:nvPr/>
        </p:nvSpPr>
        <p:spPr>
          <a:xfrm>
            <a:off x="559405" y="4982681"/>
            <a:ext cx="5298152" cy="584775"/>
          </a:xfrm>
          <a:prstGeom prst="rect">
            <a:avLst/>
          </a:prstGeom>
          <a:noFill/>
        </p:spPr>
        <p:txBody>
          <a:bodyPr wrap="square" rtlCol="1">
            <a:spAutoFit/>
          </a:bodyPr>
          <a:lstStyle/>
          <a:p>
            <a:pPr algn="just" rtl="1"/>
            <a:r>
              <a:rPr lang="fa-IR" sz="1600" b="1" dirty="0">
                <a:solidFill>
                  <a:schemeClr val="tx1">
                    <a:lumMod val="75000"/>
                    <a:lumOff val="25000"/>
                  </a:schemeClr>
                </a:solidFill>
                <a:latin typeface=" "/>
                <a:cs typeface="B Nazanin" panose="00000400000000000000" pitchFamily="2" charset="-78"/>
              </a:rPr>
              <a:t>استفاده از </a:t>
            </a:r>
            <a:r>
              <a:rPr lang="en-US" sz="1600" b="1" dirty="0">
                <a:solidFill>
                  <a:schemeClr val="tx1">
                    <a:lumMod val="75000"/>
                    <a:lumOff val="25000"/>
                  </a:schemeClr>
                </a:solidFill>
                <a:latin typeface=" "/>
                <a:cs typeface="B Nazanin" panose="00000400000000000000" pitchFamily="2" charset="-78"/>
              </a:rPr>
              <a:t>ABSA</a:t>
            </a:r>
            <a:r>
              <a:rPr lang="fa-IR" sz="1600" b="1" dirty="0">
                <a:solidFill>
                  <a:schemeClr val="tx1">
                    <a:lumMod val="75000"/>
                    <a:lumOff val="25000"/>
                  </a:schemeClr>
                </a:solidFill>
                <a:latin typeface=" "/>
                <a:cs typeface="B Nazanin" panose="00000400000000000000" pitchFamily="2" charset="-78"/>
              </a:rPr>
              <a:t> برای تحلیل خودکار نظرات کاربران اپلیکیشن ها (</a:t>
            </a:r>
            <a:r>
              <a:rPr lang="en-US" sz="1600" b="1" dirty="0">
                <a:solidFill>
                  <a:schemeClr val="tx1">
                    <a:lumMod val="75000"/>
                    <a:lumOff val="25000"/>
                  </a:schemeClr>
                </a:solidFill>
                <a:latin typeface=" "/>
                <a:cs typeface="B Nazanin" panose="00000400000000000000" pitchFamily="2" charset="-78"/>
              </a:rPr>
              <a:t>App Reviews</a:t>
            </a:r>
            <a:r>
              <a:rPr lang="fa-IR" sz="1600" b="1" dirty="0">
                <a:solidFill>
                  <a:schemeClr val="tx1">
                    <a:lumMod val="75000"/>
                    <a:lumOff val="25000"/>
                  </a:schemeClr>
                </a:solidFill>
                <a:latin typeface=" "/>
                <a:cs typeface="B Nazanin" panose="00000400000000000000" pitchFamily="2" charset="-78"/>
              </a:rPr>
              <a:t>) جهت استخراج نیازمندی های جدید و الویت بندی مشکلات.</a:t>
            </a:r>
          </a:p>
        </p:txBody>
      </p:sp>
      <p:sp>
        <p:nvSpPr>
          <p:cNvPr id="19" name="TextBox 18">
            <a:extLst>
              <a:ext uri="{FF2B5EF4-FFF2-40B4-BE49-F238E27FC236}">
                <a16:creationId xmlns:a16="http://schemas.microsoft.com/office/drawing/2014/main" id="{CC5A4155-0C48-CDE3-59A4-6EB1D1B87E32}"/>
              </a:ext>
            </a:extLst>
          </p:cNvPr>
          <p:cNvSpPr txBox="1"/>
          <p:nvPr/>
        </p:nvSpPr>
        <p:spPr>
          <a:xfrm>
            <a:off x="559405" y="5785909"/>
            <a:ext cx="5298152" cy="830997"/>
          </a:xfrm>
          <a:prstGeom prst="rect">
            <a:avLst/>
          </a:prstGeom>
          <a:noFill/>
        </p:spPr>
        <p:txBody>
          <a:bodyPr wrap="square" rtlCol="1">
            <a:spAutoFit/>
          </a:bodyPr>
          <a:lstStyle/>
          <a:p>
            <a:pPr algn="just" rtl="1"/>
            <a:r>
              <a:rPr lang="fa-IR" sz="1600" b="1" dirty="0">
                <a:solidFill>
                  <a:schemeClr val="tx1">
                    <a:lumMod val="75000"/>
                    <a:lumOff val="25000"/>
                  </a:schemeClr>
                </a:solidFill>
                <a:latin typeface=" "/>
                <a:cs typeface="B Nazanin" panose="00000400000000000000" pitchFamily="2" charset="-78"/>
              </a:rPr>
              <a:t>نتیجه کلیدی: تبدیل بازخوردهای کیفی کاربران در مورد عملکرد، رابط کاربری یا باگ ها به یک نقشه راه (</a:t>
            </a:r>
            <a:r>
              <a:rPr lang="en-US" sz="1600" b="1" dirty="0">
                <a:solidFill>
                  <a:schemeClr val="tx1">
                    <a:lumMod val="75000"/>
                    <a:lumOff val="25000"/>
                  </a:schemeClr>
                </a:solidFill>
                <a:latin typeface=" "/>
                <a:cs typeface="B Nazanin" panose="00000400000000000000" pitchFamily="2" charset="-78"/>
              </a:rPr>
              <a:t>Roadmap</a:t>
            </a:r>
            <a:r>
              <a:rPr lang="fa-IR" sz="1600" b="1" dirty="0">
                <a:solidFill>
                  <a:schemeClr val="tx1">
                    <a:lumMod val="75000"/>
                    <a:lumOff val="25000"/>
                  </a:schemeClr>
                </a:solidFill>
                <a:latin typeface=" "/>
                <a:cs typeface="B Nazanin" panose="00000400000000000000" pitchFamily="2" charset="-78"/>
              </a:rPr>
              <a:t>) عملی برای تیم های توسعه نرم افزار.</a:t>
            </a:r>
          </a:p>
        </p:txBody>
      </p:sp>
      <p:pic>
        <p:nvPicPr>
          <p:cNvPr id="23" name="Picture 22">
            <a:extLst>
              <a:ext uri="{FF2B5EF4-FFF2-40B4-BE49-F238E27FC236}">
                <a16:creationId xmlns:a16="http://schemas.microsoft.com/office/drawing/2014/main" id="{2C900F64-EB81-ED3B-A1DB-AC2934D75F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36304"/>
            <a:ext cx="12192000" cy="369333"/>
          </a:xfrm>
          <a:prstGeom prst="rect">
            <a:avLst/>
          </a:prstGeom>
        </p:spPr>
      </p:pic>
    </p:spTree>
    <p:extLst>
      <p:ext uri="{BB962C8B-B14F-4D97-AF65-F5344CB8AC3E}">
        <p14:creationId xmlns:p14="http://schemas.microsoft.com/office/powerpoint/2010/main" val="2300986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F0EB"/>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D98B946-6642-75E8-19F4-1DB88CFE5E53}"/>
              </a:ext>
            </a:extLst>
          </p:cNvPr>
          <p:cNvSpPr txBox="1"/>
          <p:nvPr/>
        </p:nvSpPr>
        <p:spPr>
          <a:xfrm>
            <a:off x="1155032" y="646073"/>
            <a:ext cx="10676020" cy="523220"/>
          </a:xfrm>
          <a:prstGeom prst="rect">
            <a:avLst/>
          </a:prstGeom>
          <a:noFill/>
        </p:spPr>
        <p:txBody>
          <a:bodyPr wrap="square" rtlCol="1">
            <a:spAutoFit/>
          </a:bodyPr>
          <a:lstStyle/>
          <a:p>
            <a:pPr algn="ctr" rtl="1"/>
            <a:r>
              <a:rPr lang="fa-IR" sz="2800" b="1" dirty="0">
                <a:solidFill>
                  <a:srgbClr val="052D55"/>
                </a:solidFill>
                <a:latin typeface=" "/>
                <a:cs typeface="B Titr" panose="00000700000000000000" pitchFamily="2" charset="-78"/>
              </a:rPr>
              <a:t>مرزهای دانش: چالش های کلیدی و حل نشده در  </a:t>
            </a:r>
            <a:r>
              <a:rPr lang="en-US" sz="2800" b="1" dirty="0">
                <a:solidFill>
                  <a:srgbClr val="052D55"/>
                </a:solidFill>
                <a:latin typeface=" "/>
                <a:cs typeface="B Titr" panose="00000700000000000000" pitchFamily="2" charset="-78"/>
              </a:rPr>
              <a:t>ABSA</a:t>
            </a:r>
            <a:r>
              <a:rPr lang="fa-IR" sz="2800" b="1" dirty="0">
                <a:solidFill>
                  <a:srgbClr val="052D55"/>
                </a:solidFill>
                <a:latin typeface=" "/>
                <a:cs typeface="B Titr" panose="00000700000000000000" pitchFamily="2" charset="-78"/>
              </a:rPr>
              <a:t> </a:t>
            </a:r>
          </a:p>
        </p:txBody>
      </p:sp>
      <p:graphicFrame>
        <p:nvGraphicFramePr>
          <p:cNvPr id="7" name="Table 6">
            <a:extLst>
              <a:ext uri="{FF2B5EF4-FFF2-40B4-BE49-F238E27FC236}">
                <a16:creationId xmlns:a16="http://schemas.microsoft.com/office/drawing/2014/main" id="{A92E4630-2EF2-6977-E516-9480598E11E5}"/>
              </a:ext>
            </a:extLst>
          </p:cNvPr>
          <p:cNvGraphicFramePr>
            <a:graphicFrameLocks noGrp="1"/>
          </p:cNvGraphicFramePr>
          <p:nvPr>
            <p:extLst>
              <p:ext uri="{D42A27DB-BD31-4B8C-83A1-F6EECF244321}">
                <p14:modId xmlns:p14="http://schemas.microsoft.com/office/powerpoint/2010/main" val="2070020243"/>
              </p:ext>
            </p:extLst>
          </p:nvPr>
        </p:nvGraphicFramePr>
        <p:xfrm>
          <a:off x="1155032" y="1786465"/>
          <a:ext cx="10491536" cy="1777181"/>
        </p:xfrm>
        <a:graphic>
          <a:graphicData uri="http://schemas.openxmlformats.org/drawingml/2006/table">
            <a:tbl>
              <a:tblPr rtl="1" firstRow="1" bandRow="1">
                <a:tableStyleId>{5C22544A-7EE6-4342-B048-85BDC9FD1C3A}</a:tableStyleId>
              </a:tblPr>
              <a:tblGrid>
                <a:gridCol w="5245768">
                  <a:extLst>
                    <a:ext uri="{9D8B030D-6E8A-4147-A177-3AD203B41FA5}">
                      <a16:colId xmlns:a16="http://schemas.microsoft.com/office/drawing/2014/main" val="1188967922"/>
                    </a:ext>
                  </a:extLst>
                </a:gridCol>
                <a:gridCol w="5245768">
                  <a:extLst>
                    <a:ext uri="{9D8B030D-6E8A-4147-A177-3AD203B41FA5}">
                      <a16:colId xmlns:a16="http://schemas.microsoft.com/office/drawing/2014/main" val="727663914"/>
                    </a:ext>
                  </a:extLst>
                </a:gridCol>
              </a:tblGrid>
              <a:tr h="1777181">
                <a:tc>
                  <a:txBody>
                    <a:bodyPr/>
                    <a:lstStyle/>
                    <a:p>
                      <a:pPr rtl="1"/>
                      <a:endParaRPr lang="fa-IR" dirty="0"/>
                    </a:p>
                  </a:txBody>
                  <a:tcPr>
                    <a:lnL w="12700" cmpd="sng">
                      <a:noFill/>
                    </a:lnL>
                    <a:lnR w="12700" cap="flat" cmpd="sng" algn="ctr">
                      <a:solidFill>
                        <a:schemeClr val="bg1">
                          <a:lumMod val="50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rtl="1"/>
                      <a:endParaRPr lang="fa-IR" dirty="0"/>
                    </a:p>
                  </a:txBody>
                  <a:tcPr>
                    <a:lnL w="12700" cap="flat" cmpd="sng" algn="ctr">
                      <a:solidFill>
                        <a:schemeClr val="bg1">
                          <a:lumMod val="50000"/>
                        </a:schemeClr>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6283134"/>
                  </a:ext>
                </a:extLst>
              </a:tr>
            </a:tbl>
          </a:graphicData>
        </a:graphic>
      </p:graphicFrame>
      <p:sp>
        <p:nvSpPr>
          <p:cNvPr id="3" name="TextBox 2">
            <a:extLst>
              <a:ext uri="{FF2B5EF4-FFF2-40B4-BE49-F238E27FC236}">
                <a16:creationId xmlns:a16="http://schemas.microsoft.com/office/drawing/2014/main" id="{A950DD12-DCEB-CA4C-484E-6C15A0842672}"/>
              </a:ext>
            </a:extLst>
          </p:cNvPr>
          <p:cNvSpPr txBox="1"/>
          <p:nvPr/>
        </p:nvSpPr>
        <p:spPr>
          <a:xfrm>
            <a:off x="6967535" y="2369968"/>
            <a:ext cx="4378993" cy="923330"/>
          </a:xfrm>
          <a:prstGeom prst="rect">
            <a:avLst/>
          </a:prstGeom>
          <a:noFill/>
        </p:spPr>
        <p:txBody>
          <a:bodyPr wrap="square" rtlCol="1">
            <a:spAutoFit/>
          </a:bodyPr>
          <a:lstStyle/>
          <a:p>
            <a:pPr algn="just" rtl="1"/>
            <a:r>
              <a:rPr lang="fa-IR" b="1" dirty="0">
                <a:solidFill>
                  <a:schemeClr val="tx1">
                    <a:lumMod val="75000"/>
                    <a:lumOff val="25000"/>
                  </a:schemeClr>
                </a:solidFill>
                <a:latin typeface=" "/>
                <a:cs typeface="B Zar" panose="00000400000000000000" pitchFamily="2" charset="-78"/>
              </a:rPr>
              <a:t>1.کنایه و طعنه (</a:t>
            </a:r>
            <a:r>
              <a:rPr lang="en-US" b="1" dirty="0">
                <a:solidFill>
                  <a:schemeClr val="tx1">
                    <a:lumMod val="75000"/>
                    <a:lumOff val="25000"/>
                  </a:schemeClr>
                </a:solidFill>
                <a:latin typeface=" "/>
                <a:cs typeface="B Zar" panose="00000400000000000000" pitchFamily="2" charset="-78"/>
              </a:rPr>
              <a:t>Sarcasm &amp; Irony</a:t>
            </a:r>
            <a:r>
              <a:rPr lang="fa-IR" b="1" dirty="0">
                <a:solidFill>
                  <a:schemeClr val="tx1">
                    <a:lumMod val="75000"/>
                    <a:lumOff val="25000"/>
                  </a:schemeClr>
                </a:solidFill>
                <a:latin typeface=" "/>
                <a:cs typeface="B Zar" panose="00000400000000000000" pitchFamily="2" charset="-78"/>
              </a:rPr>
              <a:t>)</a:t>
            </a:r>
            <a:endParaRPr lang="fa-IR" sz="2400" b="1" dirty="0">
              <a:solidFill>
                <a:schemeClr val="tx1">
                  <a:lumMod val="75000"/>
                  <a:lumOff val="25000"/>
                </a:schemeClr>
              </a:solidFill>
              <a:latin typeface=" "/>
              <a:cs typeface="B Zar" panose="00000400000000000000" pitchFamily="2" charset="-78"/>
            </a:endParaRPr>
          </a:p>
          <a:p>
            <a:pPr algn="just" rtl="1"/>
            <a:r>
              <a:rPr lang="fa-IR" b="1" dirty="0">
                <a:solidFill>
                  <a:schemeClr val="tx1">
                    <a:lumMod val="75000"/>
                    <a:lumOff val="25000"/>
                  </a:schemeClr>
                </a:solidFill>
                <a:latin typeface=" "/>
                <a:cs typeface="B Nazanin" panose="00000400000000000000" pitchFamily="2" charset="-78"/>
              </a:rPr>
              <a:t>مشکل: تشخیص جملاتی که معنای ظاهری آنها با احساس واقعی در تضاد است.</a:t>
            </a:r>
          </a:p>
        </p:txBody>
      </p:sp>
      <p:graphicFrame>
        <p:nvGraphicFramePr>
          <p:cNvPr id="8" name="Table 7">
            <a:extLst>
              <a:ext uri="{FF2B5EF4-FFF2-40B4-BE49-F238E27FC236}">
                <a16:creationId xmlns:a16="http://schemas.microsoft.com/office/drawing/2014/main" id="{29B8BB42-5876-878C-2065-B96B4ED1306B}"/>
              </a:ext>
            </a:extLst>
          </p:cNvPr>
          <p:cNvGraphicFramePr>
            <a:graphicFrameLocks noGrp="1"/>
          </p:cNvGraphicFramePr>
          <p:nvPr>
            <p:extLst>
              <p:ext uri="{D42A27DB-BD31-4B8C-83A1-F6EECF244321}">
                <p14:modId xmlns:p14="http://schemas.microsoft.com/office/powerpoint/2010/main" val="2901484227"/>
              </p:ext>
            </p:extLst>
          </p:nvPr>
        </p:nvGraphicFramePr>
        <p:xfrm>
          <a:off x="1155032" y="3973298"/>
          <a:ext cx="10491536" cy="1865528"/>
        </p:xfrm>
        <a:graphic>
          <a:graphicData uri="http://schemas.openxmlformats.org/drawingml/2006/table">
            <a:tbl>
              <a:tblPr rtl="1" firstRow="1" bandRow="1">
                <a:tableStyleId>{5C22544A-7EE6-4342-B048-85BDC9FD1C3A}</a:tableStyleId>
              </a:tblPr>
              <a:tblGrid>
                <a:gridCol w="5245768">
                  <a:extLst>
                    <a:ext uri="{9D8B030D-6E8A-4147-A177-3AD203B41FA5}">
                      <a16:colId xmlns:a16="http://schemas.microsoft.com/office/drawing/2014/main" val="1188967922"/>
                    </a:ext>
                  </a:extLst>
                </a:gridCol>
                <a:gridCol w="5245768">
                  <a:extLst>
                    <a:ext uri="{9D8B030D-6E8A-4147-A177-3AD203B41FA5}">
                      <a16:colId xmlns:a16="http://schemas.microsoft.com/office/drawing/2014/main" val="727663914"/>
                    </a:ext>
                  </a:extLst>
                </a:gridCol>
              </a:tblGrid>
              <a:tr h="1865528">
                <a:tc>
                  <a:txBody>
                    <a:bodyPr/>
                    <a:lstStyle/>
                    <a:p>
                      <a:pPr rtl="1"/>
                      <a:endParaRPr lang="fa-IR" dirty="0"/>
                    </a:p>
                  </a:txBody>
                  <a:tcPr>
                    <a:lnL w="12700" cmpd="sng">
                      <a:noFill/>
                    </a:lnL>
                    <a:lnR w="12700" cap="flat" cmpd="sng" algn="ctr">
                      <a:solidFill>
                        <a:schemeClr val="bg1">
                          <a:lumMod val="50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rtl="1"/>
                      <a:endParaRPr lang="fa-IR" dirty="0"/>
                    </a:p>
                  </a:txBody>
                  <a:tcPr>
                    <a:lnL w="12700" cap="flat" cmpd="sng" algn="ctr">
                      <a:solidFill>
                        <a:schemeClr val="bg1">
                          <a:lumMod val="50000"/>
                        </a:schemeClr>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6283134"/>
                  </a:ext>
                </a:extLst>
              </a:tr>
            </a:tbl>
          </a:graphicData>
        </a:graphic>
      </p:graphicFrame>
      <p:pic>
        <p:nvPicPr>
          <p:cNvPr id="11" name="Picture 10">
            <a:extLst>
              <a:ext uri="{FF2B5EF4-FFF2-40B4-BE49-F238E27FC236}">
                <a16:creationId xmlns:a16="http://schemas.microsoft.com/office/drawing/2014/main" id="{9E1DE405-6D49-3585-7D94-072C05EE7AA3}"/>
              </a:ext>
            </a:extLst>
          </p:cNvPr>
          <p:cNvPicPr>
            <a:picLocks noChangeAspect="1"/>
          </p:cNvPicPr>
          <p:nvPr/>
        </p:nvPicPr>
        <p:blipFill>
          <a:blip r:embed="rId2"/>
          <a:stretch>
            <a:fillRect/>
          </a:stretch>
        </p:blipFill>
        <p:spPr>
          <a:xfrm>
            <a:off x="-1" y="0"/>
            <a:ext cx="12192001" cy="314325"/>
          </a:xfrm>
          <a:prstGeom prst="rect">
            <a:avLst/>
          </a:prstGeom>
        </p:spPr>
      </p:pic>
      <p:pic>
        <p:nvPicPr>
          <p:cNvPr id="12" name="Picture 11">
            <a:extLst>
              <a:ext uri="{FF2B5EF4-FFF2-40B4-BE49-F238E27FC236}">
                <a16:creationId xmlns:a16="http://schemas.microsoft.com/office/drawing/2014/main" id="{218CFF3B-9D07-6C48-A2B4-D9E58DE4030E}"/>
              </a:ext>
            </a:extLst>
          </p:cNvPr>
          <p:cNvPicPr>
            <a:picLocks noChangeAspect="1"/>
          </p:cNvPicPr>
          <p:nvPr/>
        </p:nvPicPr>
        <p:blipFill>
          <a:blip r:embed="rId2"/>
          <a:stretch>
            <a:fillRect/>
          </a:stretch>
        </p:blipFill>
        <p:spPr>
          <a:xfrm flipV="1">
            <a:off x="0" y="6543675"/>
            <a:ext cx="12192001" cy="314325"/>
          </a:xfrm>
          <a:prstGeom prst="rect">
            <a:avLst/>
          </a:prstGeom>
        </p:spPr>
      </p:pic>
      <p:sp>
        <p:nvSpPr>
          <p:cNvPr id="17" name="TextBox 16">
            <a:extLst>
              <a:ext uri="{FF2B5EF4-FFF2-40B4-BE49-F238E27FC236}">
                <a16:creationId xmlns:a16="http://schemas.microsoft.com/office/drawing/2014/main" id="{653725AD-A5C7-D371-2504-C9371A7780EF}"/>
              </a:ext>
            </a:extLst>
          </p:cNvPr>
          <p:cNvSpPr txBox="1"/>
          <p:nvPr/>
        </p:nvSpPr>
        <p:spPr>
          <a:xfrm>
            <a:off x="6967534" y="4541668"/>
            <a:ext cx="4378993" cy="923330"/>
          </a:xfrm>
          <a:prstGeom prst="rect">
            <a:avLst/>
          </a:prstGeom>
          <a:noFill/>
        </p:spPr>
        <p:txBody>
          <a:bodyPr wrap="square" rtlCol="1">
            <a:spAutoFit/>
          </a:bodyPr>
          <a:lstStyle/>
          <a:p>
            <a:pPr algn="just" rtl="1"/>
            <a:r>
              <a:rPr lang="fa-IR" b="1" dirty="0">
                <a:solidFill>
                  <a:schemeClr val="tx1">
                    <a:lumMod val="75000"/>
                    <a:lumOff val="25000"/>
                  </a:schemeClr>
                </a:solidFill>
                <a:latin typeface=" "/>
                <a:cs typeface="B Zar" panose="00000400000000000000" pitchFamily="2" charset="-78"/>
              </a:rPr>
              <a:t>3.نبود تبیین پذیری (</a:t>
            </a:r>
            <a:r>
              <a:rPr lang="en-US" b="1" dirty="0">
                <a:solidFill>
                  <a:schemeClr val="tx1">
                    <a:lumMod val="75000"/>
                    <a:lumOff val="25000"/>
                  </a:schemeClr>
                </a:solidFill>
                <a:latin typeface=" "/>
                <a:cs typeface="B Zar" panose="00000400000000000000" pitchFamily="2" charset="-78"/>
              </a:rPr>
              <a:t> Lack of Explainability</a:t>
            </a:r>
            <a:r>
              <a:rPr lang="fa-IR" b="1" dirty="0">
                <a:solidFill>
                  <a:schemeClr val="tx1">
                    <a:lumMod val="75000"/>
                    <a:lumOff val="25000"/>
                  </a:schemeClr>
                </a:solidFill>
                <a:latin typeface=" "/>
                <a:cs typeface="B Zar" panose="00000400000000000000" pitchFamily="2" charset="-78"/>
              </a:rPr>
              <a:t>)</a:t>
            </a:r>
            <a:endParaRPr lang="fa-IR" sz="2400" b="1" dirty="0">
              <a:solidFill>
                <a:schemeClr val="tx1">
                  <a:lumMod val="75000"/>
                  <a:lumOff val="25000"/>
                </a:schemeClr>
              </a:solidFill>
              <a:latin typeface=" "/>
              <a:cs typeface="B Zar" panose="00000400000000000000" pitchFamily="2" charset="-78"/>
            </a:endParaRPr>
          </a:p>
          <a:p>
            <a:pPr algn="just" rtl="1"/>
            <a:r>
              <a:rPr lang="fa-IR" b="1" dirty="0">
                <a:solidFill>
                  <a:schemeClr val="tx1">
                    <a:lumMod val="75000"/>
                    <a:lumOff val="25000"/>
                  </a:schemeClr>
                </a:solidFill>
                <a:latin typeface=" "/>
                <a:cs typeface="B Nazanin" panose="00000400000000000000" pitchFamily="2" charset="-78"/>
              </a:rPr>
              <a:t>مشکل: مدل های پیچیده مانند ترنسفورمرها اغلب «جعبه سیاه» هستند.</a:t>
            </a:r>
          </a:p>
        </p:txBody>
      </p:sp>
      <p:sp>
        <p:nvSpPr>
          <p:cNvPr id="18" name="TextBox 17">
            <a:extLst>
              <a:ext uri="{FF2B5EF4-FFF2-40B4-BE49-F238E27FC236}">
                <a16:creationId xmlns:a16="http://schemas.microsoft.com/office/drawing/2014/main" id="{DEF77A34-D250-9C55-815C-4049CA4BE1D5}"/>
              </a:ext>
            </a:extLst>
          </p:cNvPr>
          <p:cNvSpPr txBox="1"/>
          <p:nvPr/>
        </p:nvSpPr>
        <p:spPr>
          <a:xfrm>
            <a:off x="1155032" y="2371024"/>
            <a:ext cx="4596813" cy="923330"/>
          </a:xfrm>
          <a:prstGeom prst="rect">
            <a:avLst/>
          </a:prstGeom>
          <a:noFill/>
        </p:spPr>
        <p:txBody>
          <a:bodyPr wrap="square" rtlCol="1">
            <a:spAutoFit/>
          </a:bodyPr>
          <a:lstStyle/>
          <a:p>
            <a:pPr algn="just" rtl="1"/>
            <a:r>
              <a:rPr lang="fa-IR" b="1" dirty="0">
                <a:solidFill>
                  <a:schemeClr val="tx1">
                    <a:lumMod val="75000"/>
                    <a:lumOff val="25000"/>
                  </a:schemeClr>
                </a:solidFill>
                <a:latin typeface=" "/>
                <a:cs typeface="B Zar" panose="00000400000000000000" pitchFamily="2" charset="-78"/>
              </a:rPr>
              <a:t>2.جنبه های ضمنی (</a:t>
            </a:r>
            <a:r>
              <a:rPr lang="en-US" b="1" dirty="0">
                <a:solidFill>
                  <a:schemeClr val="tx1">
                    <a:lumMod val="75000"/>
                    <a:lumOff val="25000"/>
                  </a:schemeClr>
                </a:solidFill>
                <a:latin typeface=" "/>
                <a:cs typeface="B Zar" panose="00000400000000000000" pitchFamily="2" charset="-78"/>
              </a:rPr>
              <a:t>Implicit Aspects</a:t>
            </a:r>
            <a:r>
              <a:rPr lang="fa-IR" b="1" dirty="0">
                <a:solidFill>
                  <a:schemeClr val="tx1">
                    <a:lumMod val="75000"/>
                    <a:lumOff val="25000"/>
                  </a:schemeClr>
                </a:solidFill>
                <a:latin typeface=" "/>
                <a:cs typeface="B Zar" panose="00000400000000000000" pitchFamily="2" charset="-78"/>
              </a:rPr>
              <a:t>)</a:t>
            </a:r>
            <a:endParaRPr lang="fa-IR" sz="2400" b="1" dirty="0">
              <a:solidFill>
                <a:schemeClr val="tx1">
                  <a:lumMod val="75000"/>
                  <a:lumOff val="25000"/>
                </a:schemeClr>
              </a:solidFill>
              <a:latin typeface=" "/>
              <a:cs typeface="B Zar" panose="00000400000000000000" pitchFamily="2" charset="-78"/>
            </a:endParaRPr>
          </a:p>
          <a:p>
            <a:pPr algn="just" rtl="1"/>
            <a:r>
              <a:rPr lang="fa-IR" b="1" dirty="0">
                <a:solidFill>
                  <a:schemeClr val="tx1">
                    <a:lumMod val="75000"/>
                    <a:lumOff val="25000"/>
                  </a:schemeClr>
                </a:solidFill>
                <a:latin typeface=" "/>
                <a:cs typeface="B Nazanin" panose="00000400000000000000" pitchFamily="2" charset="-78"/>
              </a:rPr>
              <a:t>مشکل: کاربران اغلب به طور مستقیم به جنبه ها اشاره نمی کنند.</a:t>
            </a:r>
          </a:p>
        </p:txBody>
      </p:sp>
      <p:sp>
        <p:nvSpPr>
          <p:cNvPr id="19" name="TextBox 18">
            <a:extLst>
              <a:ext uri="{FF2B5EF4-FFF2-40B4-BE49-F238E27FC236}">
                <a16:creationId xmlns:a16="http://schemas.microsoft.com/office/drawing/2014/main" id="{8B71143B-F2F0-8791-E76A-D16BD3BC9738}"/>
              </a:ext>
            </a:extLst>
          </p:cNvPr>
          <p:cNvSpPr txBox="1"/>
          <p:nvPr/>
        </p:nvSpPr>
        <p:spPr>
          <a:xfrm>
            <a:off x="1155033" y="4541668"/>
            <a:ext cx="4739688" cy="923330"/>
          </a:xfrm>
          <a:prstGeom prst="rect">
            <a:avLst/>
          </a:prstGeom>
          <a:noFill/>
        </p:spPr>
        <p:txBody>
          <a:bodyPr wrap="square" rtlCol="1">
            <a:spAutoFit/>
          </a:bodyPr>
          <a:lstStyle/>
          <a:p>
            <a:pPr algn="just" rtl="1"/>
            <a:r>
              <a:rPr lang="fa-IR" b="1" dirty="0">
                <a:solidFill>
                  <a:schemeClr val="tx1">
                    <a:lumMod val="75000"/>
                    <a:lumOff val="25000"/>
                  </a:schemeClr>
                </a:solidFill>
                <a:latin typeface=" "/>
                <a:cs typeface="B Zar" panose="00000400000000000000" pitchFamily="2" charset="-78"/>
              </a:rPr>
              <a:t>4.کمبود داده برچسب خورده و ضعف در تعمیم پذیری</a:t>
            </a:r>
          </a:p>
          <a:p>
            <a:pPr algn="just" rtl="1"/>
            <a:r>
              <a:rPr lang="fa-IR" b="1" dirty="0">
                <a:solidFill>
                  <a:schemeClr val="tx1">
                    <a:lumMod val="75000"/>
                    <a:lumOff val="25000"/>
                  </a:schemeClr>
                </a:solidFill>
                <a:latin typeface=" "/>
                <a:cs typeface="B Nazanin" panose="00000400000000000000" pitchFamily="2" charset="-78"/>
              </a:rPr>
              <a:t>مشکل: مدل های پیشرفته به داده های برچسب خورده فراوان در هر دامنه نیاز دارد.</a:t>
            </a:r>
          </a:p>
        </p:txBody>
      </p:sp>
      <p:pic>
        <p:nvPicPr>
          <p:cNvPr id="21" name="Picture 20">
            <a:extLst>
              <a:ext uri="{FF2B5EF4-FFF2-40B4-BE49-F238E27FC236}">
                <a16:creationId xmlns:a16="http://schemas.microsoft.com/office/drawing/2014/main" id="{E320B0BF-7100-0A5A-4AEF-B24EE7C3732B}"/>
              </a:ext>
            </a:extLst>
          </p:cNvPr>
          <p:cNvPicPr>
            <a:picLocks noChangeAspect="1"/>
          </p:cNvPicPr>
          <p:nvPr/>
        </p:nvPicPr>
        <p:blipFill>
          <a:blip r:embed="rId3"/>
          <a:stretch>
            <a:fillRect/>
          </a:stretch>
        </p:blipFill>
        <p:spPr>
          <a:xfrm>
            <a:off x="3147940" y="3892499"/>
            <a:ext cx="1038370" cy="704948"/>
          </a:xfrm>
          <a:prstGeom prst="rect">
            <a:avLst/>
          </a:prstGeom>
        </p:spPr>
      </p:pic>
      <p:pic>
        <p:nvPicPr>
          <p:cNvPr id="23" name="Picture 22">
            <a:extLst>
              <a:ext uri="{FF2B5EF4-FFF2-40B4-BE49-F238E27FC236}">
                <a16:creationId xmlns:a16="http://schemas.microsoft.com/office/drawing/2014/main" id="{070727E4-679E-625D-8953-53274EF86B3B}"/>
              </a:ext>
            </a:extLst>
          </p:cNvPr>
          <p:cNvPicPr>
            <a:picLocks noChangeAspect="1"/>
          </p:cNvPicPr>
          <p:nvPr/>
        </p:nvPicPr>
        <p:blipFill>
          <a:blip r:embed="rId4"/>
          <a:stretch>
            <a:fillRect/>
          </a:stretch>
        </p:blipFill>
        <p:spPr>
          <a:xfrm>
            <a:off x="3209861" y="1572366"/>
            <a:ext cx="914528" cy="762106"/>
          </a:xfrm>
          <a:prstGeom prst="rect">
            <a:avLst/>
          </a:prstGeom>
        </p:spPr>
      </p:pic>
      <p:pic>
        <p:nvPicPr>
          <p:cNvPr id="25" name="Picture 24">
            <a:extLst>
              <a:ext uri="{FF2B5EF4-FFF2-40B4-BE49-F238E27FC236}">
                <a16:creationId xmlns:a16="http://schemas.microsoft.com/office/drawing/2014/main" id="{D2C7533E-38CD-2637-482D-FF7E8B2F1114}"/>
              </a:ext>
            </a:extLst>
          </p:cNvPr>
          <p:cNvPicPr>
            <a:picLocks noChangeAspect="1"/>
          </p:cNvPicPr>
          <p:nvPr/>
        </p:nvPicPr>
        <p:blipFill>
          <a:blip r:embed="rId5"/>
          <a:stretch>
            <a:fillRect/>
          </a:stretch>
        </p:blipFill>
        <p:spPr>
          <a:xfrm>
            <a:off x="8575924" y="3809499"/>
            <a:ext cx="1162212" cy="790685"/>
          </a:xfrm>
          <a:prstGeom prst="rect">
            <a:avLst/>
          </a:prstGeom>
        </p:spPr>
      </p:pic>
      <p:pic>
        <p:nvPicPr>
          <p:cNvPr id="27" name="Picture 26">
            <a:extLst>
              <a:ext uri="{FF2B5EF4-FFF2-40B4-BE49-F238E27FC236}">
                <a16:creationId xmlns:a16="http://schemas.microsoft.com/office/drawing/2014/main" id="{0B9710B4-E8A6-683E-6E23-CF283E40A045}"/>
              </a:ext>
            </a:extLst>
          </p:cNvPr>
          <p:cNvPicPr>
            <a:picLocks noChangeAspect="1"/>
          </p:cNvPicPr>
          <p:nvPr/>
        </p:nvPicPr>
        <p:blipFill>
          <a:blip r:embed="rId6"/>
          <a:stretch>
            <a:fillRect/>
          </a:stretch>
        </p:blipFill>
        <p:spPr>
          <a:xfrm>
            <a:off x="8718819" y="1435287"/>
            <a:ext cx="876422" cy="790685"/>
          </a:xfrm>
          <a:prstGeom prst="rect">
            <a:avLst/>
          </a:prstGeom>
        </p:spPr>
      </p:pic>
    </p:spTree>
    <p:extLst>
      <p:ext uri="{BB962C8B-B14F-4D97-AF65-F5344CB8AC3E}">
        <p14:creationId xmlns:p14="http://schemas.microsoft.com/office/powerpoint/2010/main" val="3804238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F0EB"/>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A56D08-518B-D384-98FA-D436E2CCEB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160758"/>
            <a:ext cx="12192000" cy="5347368"/>
          </a:xfrm>
          <a:prstGeom prst="rect">
            <a:avLst/>
          </a:prstGeom>
        </p:spPr>
      </p:pic>
      <p:sp>
        <p:nvSpPr>
          <p:cNvPr id="10" name="TextBox 9">
            <a:extLst>
              <a:ext uri="{FF2B5EF4-FFF2-40B4-BE49-F238E27FC236}">
                <a16:creationId xmlns:a16="http://schemas.microsoft.com/office/drawing/2014/main" id="{3D98B946-6642-75E8-19F4-1DB88CFE5E53}"/>
              </a:ext>
            </a:extLst>
          </p:cNvPr>
          <p:cNvSpPr txBox="1"/>
          <p:nvPr/>
        </p:nvSpPr>
        <p:spPr>
          <a:xfrm>
            <a:off x="8973895" y="3009214"/>
            <a:ext cx="3140921" cy="2062103"/>
          </a:xfrm>
          <a:prstGeom prst="rect">
            <a:avLst/>
          </a:prstGeom>
          <a:noFill/>
        </p:spPr>
        <p:txBody>
          <a:bodyPr wrap="square" rtlCol="1">
            <a:spAutoFit/>
          </a:bodyPr>
          <a:lstStyle/>
          <a:p>
            <a:pPr algn="r" rtl="1"/>
            <a:r>
              <a:rPr lang="fa-IR" sz="1600" b="1" dirty="0">
                <a:solidFill>
                  <a:schemeClr val="tx1">
                    <a:lumMod val="75000"/>
                    <a:lumOff val="25000"/>
                  </a:schemeClr>
                </a:solidFill>
                <a:latin typeface=" "/>
                <a:cs typeface="B Zar" panose="00000400000000000000" pitchFamily="2" charset="-78"/>
              </a:rPr>
              <a:t>1.یکپارچه سازی با دانش عمومی (</a:t>
            </a:r>
            <a:r>
              <a:rPr lang="en-US" sz="1600" b="1" dirty="0">
                <a:solidFill>
                  <a:schemeClr val="tx1">
                    <a:lumMod val="75000"/>
                    <a:lumOff val="25000"/>
                  </a:schemeClr>
                </a:solidFill>
                <a:latin typeface=" "/>
                <a:cs typeface="B Zar" panose="00000400000000000000" pitchFamily="2" charset="-78"/>
              </a:rPr>
              <a:t>Common-Sense Reasoning</a:t>
            </a:r>
            <a:r>
              <a:rPr lang="fa-IR" sz="1600" b="1" dirty="0">
                <a:solidFill>
                  <a:schemeClr val="tx1">
                    <a:lumMod val="75000"/>
                    <a:lumOff val="25000"/>
                  </a:schemeClr>
                </a:solidFill>
                <a:latin typeface=" "/>
                <a:cs typeface="B Zar" panose="00000400000000000000" pitchFamily="2" charset="-78"/>
              </a:rPr>
              <a:t>)</a:t>
            </a:r>
          </a:p>
          <a:p>
            <a:pPr algn="just" rtl="1"/>
            <a:endParaRPr lang="fa-IR" sz="1600" b="1" dirty="0">
              <a:solidFill>
                <a:schemeClr val="tx1">
                  <a:lumMod val="75000"/>
                  <a:lumOff val="25000"/>
                </a:schemeClr>
              </a:solidFill>
              <a:latin typeface=" "/>
              <a:cs typeface="B Zar" panose="00000400000000000000" pitchFamily="2" charset="-78"/>
            </a:endParaRPr>
          </a:p>
          <a:p>
            <a:pPr algn="just" rtl="1"/>
            <a:r>
              <a:rPr lang="fa-IR" sz="1600" dirty="0">
                <a:solidFill>
                  <a:schemeClr val="tx1">
                    <a:lumMod val="75000"/>
                    <a:lumOff val="25000"/>
                  </a:schemeClr>
                </a:solidFill>
                <a:latin typeface=" "/>
                <a:cs typeface="B Zar" panose="00000400000000000000" pitchFamily="2" charset="-78"/>
              </a:rPr>
              <a:t>هدف: تجهیز مدل ها به دانشی که انسان ها به طور بدیهی می دانند. برای مثال،  مدل باید بداند که «بوی سیکار روی لباس» یک ویژگی منفی است. این کار به درک صحیح تر جنبه های ضمنی و زمینه های پیچیده کمک می کند.</a:t>
            </a:r>
          </a:p>
        </p:txBody>
      </p:sp>
      <p:sp>
        <p:nvSpPr>
          <p:cNvPr id="8" name="TextBox 7">
            <a:extLst>
              <a:ext uri="{FF2B5EF4-FFF2-40B4-BE49-F238E27FC236}">
                <a16:creationId xmlns:a16="http://schemas.microsoft.com/office/drawing/2014/main" id="{67B96E46-FD26-1837-DF78-259E64FD40E2}"/>
              </a:ext>
            </a:extLst>
          </p:cNvPr>
          <p:cNvSpPr txBox="1"/>
          <p:nvPr/>
        </p:nvSpPr>
        <p:spPr>
          <a:xfrm>
            <a:off x="2887579" y="272565"/>
            <a:ext cx="8718431" cy="523220"/>
          </a:xfrm>
          <a:prstGeom prst="rect">
            <a:avLst/>
          </a:prstGeom>
          <a:noFill/>
        </p:spPr>
        <p:txBody>
          <a:bodyPr wrap="square" rtlCol="1">
            <a:spAutoFit/>
          </a:bodyPr>
          <a:lstStyle/>
          <a:p>
            <a:pPr algn="r" rtl="1"/>
            <a:r>
              <a:rPr lang="fa-IR" sz="2800" b="1" dirty="0">
                <a:solidFill>
                  <a:srgbClr val="052D55"/>
                </a:solidFill>
                <a:latin typeface=" "/>
                <a:cs typeface="B Titr" panose="00000700000000000000" pitchFamily="2" charset="-78"/>
              </a:rPr>
              <a:t>افق های آینده: مسیرهای پژوهشی برای درک عمیق تر زبان</a:t>
            </a:r>
          </a:p>
        </p:txBody>
      </p:sp>
      <p:sp>
        <p:nvSpPr>
          <p:cNvPr id="2" name="TextBox 1">
            <a:extLst>
              <a:ext uri="{FF2B5EF4-FFF2-40B4-BE49-F238E27FC236}">
                <a16:creationId xmlns:a16="http://schemas.microsoft.com/office/drawing/2014/main" id="{34F83240-DA72-30E9-3721-F77E1A584F91}"/>
              </a:ext>
            </a:extLst>
          </p:cNvPr>
          <p:cNvSpPr txBox="1"/>
          <p:nvPr/>
        </p:nvSpPr>
        <p:spPr>
          <a:xfrm>
            <a:off x="5107370" y="1083449"/>
            <a:ext cx="3376710" cy="2154436"/>
          </a:xfrm>
          <a:prstGeom prst="rect">
            <a:avLst/>
          </a:prstGeom>
          <a:noFill/>
        </p:spPr>
        <p:txBody>
          <a:bodyPr wrap="square" rtlCol="1">
            <a:spAutoFit/>
          </a:bodyPr>
          <a:lstStyle/>
          <a:p>
            <a:pPr algn="r" rtl="1"/>
            <a:r>
              <a:rPr lang="fa-IR" sz="1600" b="1" dirty="0">
                <a:solidFill>
                  <a:schemeClr val="tx1">
                    <a:lumMod val="75000"/>
                    <a:lumOff val="25000"/>
                  </a:schemeClr>
                </a:solidFill>
                <a:latin typeface=" "/>
                <a:cs typeface="B Zar" panose="00000400000000000000" pitchFamily="2" charset="-78"/>
              </a:rPr>
              <a:t>2.هوش مصنوعی قابل توضیح (</a:t>
            </a:r>
            <a:r>
              <a:rPr lang="en-US" sz="1600" b="1" dirty="0">
                <a:solidFill>
                  <a:schemeClr val="tx1">
                    <a:lumMod val="75000"/>
                    <a:lumOff val="25000"/>
                  </a:schemeClr>
                </a:solidFill>
                <a:latin typeface=" "/>
                <a:cs typeface="B Zar" panose="00000400000000000000" pitchFamily="2" charset="-78"/>
              </a:rPr>
              <a:t>Explainable AI-XAI</a:t>
            </a:r>
            <a:r>
              <a:rPr lang="fa-IR" sz="1600" b="1" dirty="0">
                <a:solidFill>
                  <a:schemeClr val="tx1">
                    <a:lumMod val="75000"/>
                    <a:lumOff val="25000"/>
                  </a:schemeClr>
                </a:solidFill>
                <a:latin typeface=" "/>
                <a:cs typeface="B Zar" panose="00000400000000000000" pitchFamily="2" charset="-78"/>
              </a:rPr>
              <a:t>) در </a:t>
            </a:r>
            <a:r>
              <a:rPr lang="en-US" sz="1600" b="1" dirty="0">
                <a:solidFill>
                  <a:schemeClr val="tx1">
                    <a:lumMod val="75000"/>
                    <a:lumOff val="25000"/>
                  </a:schemeClr>
                </a:solidFill>
                <a:latin typeface=" "/>
                <a:cs typeface="B Zar" panose="00000400000000000000" pitchFamily="2" charset="-78"/>
              </a:rPr>
              <a:t>ABSA</a:t>
            </a:r>
            <a:endParaRPr lang="fa-IR" sz="1600" b="1" dirty="0">
              <a:solidFill>
                <a:schemeClr val="tx1">
                  <a:lumMod val="75000"/>
                  <a:lumOff val="25000"/>
                </a:schemeClr>
              </a:solidFill>
              <a:latin typeface=" "/>
              <a:cs typeface="B Zar" panose="00000400000000000000" pitchFamily="2" charset="-78"/>
            </a:endParaRPr>
          </a:p>
          <a:p>
            <a:pPr algn="r" rtl="1"/>
            <a:endParaRPr lang="fa-IR" b="1" dirty="0">
              <a:solidFill>
                <a:schemeClr val="tx1">
                  <a:lumMod val="75000"/>
                  <a:lumOff val="25000"/>
                </a:schemeClr>
              </a:solidFill>
              <a:latin typeface=" "/>
              <a:cs typeface="B Zar" panose="00000400000000000000" pitchFamily="2" charset="-78"/>
            </a:endParaRPr>
          </a:p>
          <a:p>
            <a:pPr algn="just" rtl="1"/>
            <a:r>
              <a:rPr lang="fa-IR" sz="1600" dirty="0">
                <a:solidFill>
                  <a:schemeClr val="tx1">
                    <a:lumMod val="75000"/>
                    <a:lumOff val="25000"/>
                  </a:schemeClr>
                </a:solidFill>
                <a:latin typeface=" "/>
                <a:cs typeface="B Zar" panose="00000400000000000000" pitchFamily="2" charset="-78"/>
              </a:rPr>
              <a:t>هدف:توسعه مدل هایی که نه تنها پیش بینی می کنند، بلکه توضیح می دهند که کدام کلمات یا عبارات در متن منجر به تخصیص یک احساس خاص به یک جنبه شده اند. این امر اعتماد و قابلیت اطمینان سیستم ها را افزایش می دهد.</a:t>
            </a:r>
          </a:p>
        </p:txBody>
      </p:sp>
      <p:sp>
        <p:nvSpPr>
          <p:cNvPr id="3" name="TextBox 2">
            <a:extLst>
              <a:ext uri="{FF2B5EF4-FFF2-40B4-BE49-F238E27FC236}">
                <a16:creationId xmlns:a16="http://schemas.microsoft.com/office/drawing/2014/main" id="{1061EB77-DD13-D7A0-97DD-EA2BA022C482}"/>
              </a:ext>
            </a:extLst>
          </p:cNvPr>
          <p:cNvSpPr txBox="1"/>
          <p:nvPr/>
        </p:nvSpPr>
        <p:spPr>
          <a:xfrm>
            <a:off x="3166246" y="4554110"/>
            <a:ext cx="3276961" cy="2031325"/>
          </a:xfrm>
          <a:prstGeom prst="rect">
            <a:avLst/>
          </a:prstGeom>
          <a:noFill/>
        </p:spPr>
        <p:txBody>
          <a:bodyPr wrap="square" rtlCol="1">
            <a:spAutoFit/>
          </a:bodyPr>
          <a:lstStyle/>
          <a:p>
            <a:pPr algn="r" rtl="1"/>
            <a:r>
              <a:rPr lang="fa-IR" sz="1600" b="1" dirty="0">
                <a:solidFill>
                  <a:schemeClr val="tx1">
                    <a:lumMod val="75000"/>
                    <a:lumOff val="25000"/>
                  </a:schemeClr>
                </a:solidFill>
                <a:latin typeface=" "/>
                <a:cs typeface="B Zar" panose="00000400000000000000" pitchFamily="2" charset="-78"/>
              </a:rPr>
              <a:t>3.یادگیری کم-نظارت و بدون نظارت (</a:t>
            </a:r>
            <a:r>
              <a:rPr lang="en-US" sz="1600" b="1" dirty="0">
                <a:solidFill>
                  <a:schemeClr val="tx1">
                    <a:lumMod val="75000"/>
                    <a:lumOff val="25000"/>
                  </a:schemeClr>
                </a:solidFill>
                <a:latin typeface=" "/>
                <a:cs typeface="B Zar" panose="00000400000000000000" pitchFamily="2" charset="-78"/>
              </a:rPr>
              <a:t>Few-Shot &amp; Zero-Shot Learning</a:t>
            </a:r>
            <a:r>
              <a:rPr lang="fa-IR" sz="1600" b="1" dirty="0">
                <a:solidFill>
                  <a:schemeClr val="tx1">
                    <a:lumMod val="75000"/>
                    <a:lumOff val="25000"/>
                  </a:schemeClr>
                </a:solidFill>
                <a:latin typeface=" "/>
                <a:cs typeface="B Zar" panose="00000400000000000000" pitchFamily="2" charset="-78"/>
              </a:rPr>
              <a:t>)</a:t>
            </a:r>
          </a:p>
          <a:p>
            <a:pPr algn="r" rtl="1"/>
            <a:endParaRPr lang="fa-IR" sz="1400" b="1" dirty="0">
              <a:solidFill>
                <a:schemeClr val="tx1">
                  <a:lumMod val="75000"/>
                  <a:lumOff val="25000"/>
                </a:schemeClr>
              </a:solidFill>
              <a:latin typeface=" "/>
              <a:cs typeface="B Zar" panose="00000400000000000000" pitchFamily="2" charset="-78"/>
            </a:endParaRPr>
          </a:p>
          <a:p>
            <a:pPr algn="just" rtl="1"/>
            <a:r>
              <a:rPr lang="fa-IR" sz="1600" dirty="0">
                <a:solidFill>
                  <a:schemeClr val="tx1">
                    <a:lumMod val="75000"/>
                    <a:lumOff val="25000"/>
                  </a:schemeClr>
                </a:solidFill>
                <a:latin typeface=" "/>
                <a:cs typeface="B Zar" panose="00000400000000000000" pitchFamily="2" charset="-78"/>
              </a:rPr>
              <a:t>هدف: توسعه تکنیک هایی(مانند </a:t>
            </a:r>
            <a:r>
              <a:rPr lang="en-US" sz="1600" dirty="0">
                <a:solidFill>
                  <a:schemeClr val="tx1">
                    <a:lumMod val="75000"/>
                    <a:lumOff val="25000"/>
                  </a:schemeClr>
                </a:solidFill>
                <a:latin typeface=" "/>
                <a:cs typeface="B Zar" panose="00000400000000000000" pitchFamily="2" charset="-78"/>
              </a:rPr>
              <a:t>Prompt-based</a:t>
            </a:r>
            <a:r>
              <a:rPr lang="fa-IR" sz="1600" dirty="0">
                <a:solidFill>
                  <a:schemeClr val="tx1">
                    <a:lumMod val="75000"/>
                    <a:lumOff val="25000"/>
                  </a:schemeClr>
                </a:solidFill>
                <a:latin typeface=" "/>
                <a:cs typeface="B Zar" panose="00000400000000000000" pitchFamily="2" charset="-78"/>
              </a:rPr>
              <a:t>) که به مدل ها اجازه می دهند وظایف </a:t>
            </a:r>
            <a:r>
              <a:rPr lang="en-US" sz="1600" dirty="0">
                <a:solidFill>
                  <a:schemeClr val="tx1">
                    <a:lumMod val="75000"/>
                    <a:lumOff val="25000"/>
                  </a:schemeClr>
                </a:solidFill>
                <a:latin typeface=" "/>
                <a:cs typeface="B Zar" panose="00000400000000000000" pitchFamily="2" charset="-78"/>
              </a:rPr>
              <a:t>ABSA</a:t>
            </a:r>
            <a:r>
              <a:rPr lang="fa-IR" sz="1600" dirty="0">
                <a:solidFill>
                  <a:schemeClr val="tx1">
                    <a:lumMod val="75000"/>
                    <a:lumOff val="25000"/>
                  </a:schemeClr>
                </a:solidFill>
                <a:latin typeface=" "/>
                <a:cs typeface="B Zar" panose="00000400000000000000" pitchFamily="2" charset="-78"/>
              </a:rPr>
              <a:t> را با حداقل داده برچسب خورده یا حتی بدون آن برای دامنه ها یا زبان های جدید انجام دهند. این برای کاربردهای عملی حیاتی است.</a:t>
            </a:r>
          </a:p>
        </p:txBody>
      </p:sp>
      <p:sp>
        <p:nvSpPr>
          <p:cNvPr id="4" name="TextBox 3">
            <a:extLst>
              <a:ext uri="{FF2B5EF4-FFF2-40B4-BE49-F238E27FC236}">
                <a16:creationId xmlns:a16="http://schemas.microsoft.com/office/drawing/2014/main" id="{2DE60E8D-8283-3517-2580-FED1E8BF9E75}"/>
              </a:ext>
            </a:extLst>
          </p:cNvPr>
          <p:cNvSpPr txBox="1"/>
          <p:nvPr/>
        </p:nvSpPr>
        <p:spPr>
          <a:xfrm>
            <a:off x="198049" y="3009214"/>
            <a:ext cx="2607240" cy="2277547"/>
          </a:xfrm>
          <a:prstGeom prst="rect">
            <a:avLst/>
          </a:prstGeom>
          <a:noFill/>
        </p:spPr>
        <p:txBody>
          <a:bodyPr wrap="square" rtlCol="1">
            <a:spAutoFit/>
          </a:bodyPr>
          <a:lstStyle/>
          <a:p>
            <a:pPr algn="r" rtl="1"/>
            <a:r>
              <a:rPr lang="fa-IR" sz="1600" b="1" dirty="0">
                <a:solidFill>
                  <a:schemeClr val="tx1">
                    <a:lumMod val="75000"/>
                    <a:lumOff val="25000"/>
                  </a:schemeClr>
                </a:solidFill>
                <a:latin typeface=" "/>
                <a:cs typeface="B Zar" panose="00000400000000000000" pitchFamily="2" charset="-78"/>
              </a:rPr>
              <a:t>4. </a:t>
            </a:r>
            <a:r>
              <a:rPr lang="en-US" sz="1600" b="1" dirty="0">
                <a:solidFill>
                  <a:schemeClr val="tx1">
                    <a:lumMod val="75000"/>
                    <a:lumOff val="25000"/>
                  </a:schemeClr>
                </a:solidFill>
                <a:latin typeface=" "/>
                <a:cs typeface="B Zar" panose="00000400000000000000" pitchFamily="2" charset="-78"/>
              </a:rPr>
              <a:t>ABSA</a:t>
            </a:r>
            <a:r>
              <a:rPr lang="fa-IR" sz="1600" b="1" dirty="0">
                <a:solidFill>
                  <a:schemeClr val="tx1">
                    <a:lumMod val="75000"/>
                    <a:lumOff val="25000"/>
                  </a:schemeClr>
                </a:solidFill>
                <a:latin typeface=" "/>
                <a:cs typeface="B Zar" panose="00000400000000000000" pitchFamily="2" charset="-78"/>
              </a:rPr>
              <a:t> چندزبانه و چندوجهی (</a:t>
            </a:r>
            <a:r>
              <a:rPr lang="en-US" sz="1600" b="1" dirty="0">
                <a:solidFill>
                  <a:schemeClr val="tx1">
                    <a:lumMod val="75000"/>
                    <a:lumOff val="25000"/>
                  </a:schemeClr>
                </a:solidFill>
                <a:latin typeface=" "/>
                <a:cs typeface="B Zar" panose="00000400000000000000" pitchFamily="2" charset="-78"/>
              </a:rPr>
              <a:t>Multilingual &amp; Multimodal ABSA</a:t>
            </a:r>
            <a:r>
              <a:rPr lang="fa-IR" sz="1600" b="1" dirty="0">
                <a:solidFill>
                  <a:schemeClr val="tx1">
                    <a:lumMod val="75000"/>
                    <a:lumOff val="25000"/>
                  </a:schemeClr>
                </a:solidFill>
                <a:latin typeface=" "/>
                <a:cs typeface="B Zar" panose="00000400000000000000" pitchFamily="2" charset="-78"/>
              </a:rPr>
              <a:t>)</a:t>
            </a:r>
          </a:p>
          <a:p>
            <a:pPr algn="just" rtl="1"/>
            <a:endParaRPr lang="fa-IR" sz="1400" b="1" dirty="0">
              <a:solidFill>
                <a:schemeClr val="tx1">
                  <a:lumMod val="75000"/>
                  <a:lumOff val="25000"/>
                </a:schemeClr>
              </a:solidFill>
              <a:latin typeface=" "/>
              <a:cs typeface="B Zar" panose="00000400000000000000" pitchFamily="2" charset="-78"/>
            </a:endParaRPr>
          </a:p>
          <a:p>
            <a:pPr algn="just" rtl="1"/>
            <a:r>
              <a:rPr lang="fa-IR" sz="1600" dirty="0">
                <a:solidFill>
                  <a:schemeClr val="tx1">
                    <a:lumMod val="75000"/>
                    <a:lumOff val="25000"/>
                  </a:schemeClr>
                </a:solidFill>
                <a:latin typeface=" "/>
                <a:cs typeface="B Zar" panose="00000400000000000000" pitchFamily="2" charset="-78"/>
              </a:rPr>
              <a:t>هدف:گسترش قابلیت های </a:t>
            </a:r>
            <a:r>
              <a:rPr lang="en-US" sz="1600" dirty="0">
                <a:solidFill>
                  <a:schemeClr val="tx1">
                    <a:lumMod val="75000"/>
                    <a:lumOff val="25000"/>
                  </a:schemeClr>
                </a:solidFill>
                <a:latin typeface=" "/>
                <a:cs typeface="B Zar" panose="00000400000000000000" pitchFamily="2" charset="-78"/>
              </a:rPr>
              <a:t>ABSA</a:t>
            </a:r>
            <a:r>
              <a:rPr lang="fa-IR" sz="1600" dirty="0">
                <a:solidFill>
                  <a:schemeClr val="tx1">
                    <a:lumMod val="75000"/>
                    <a:lumOff val="25000"/>
                  </a:schemeClr>
                </a:solidFill>
                <a:latin typeface=" "/>
                <a:cs typeface="B Zar" panose="00000400000000000000" pitchFamily="2" charset="-78"/>
              </a:rPr>
              <a:t> به زبان های با منابع کم (مانند فارسی) و ترکیب تحلیل متن با اطلاعات بصری (مانند تصاویر و ویدئوها) برای درک جامع تر احساسات.</a:t>
            </a:r>
          </a:p>
        </p:txBody>
      </p:sp>
    </p:spTree>
    <p:extLst>
      <p:ext uri="{BB962C8B-B14F-4D97-AF65-F5344CB8AC3E}">
        <p14:creationId xmlns:p14="http://schemas.microsoft.com/office/powerpoint/2010/main" val="1435705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F0EB"/>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D98B946-6642-75E8-19F4-1DB88CFE5E53}"/>
              </a:ext>
            </a:extLst>
          </p:cNvPr>
          <p:cNvSpPr txBox="1"/>
          <p:nvPr/>
        </p:nvSpPr>
        <p:spPr>
          <a:xfrm>
            <a:off x="1155032" y="501695"/>
            <a:ext cx="10676020" cy="523220"/>
          </a:xfrm>
          <a:prstGeom prst="rect">
            <a:avLst/>
          </a:prstGeom>
          <a:noFill/>
        </p:spPr>
        <p:txBody>
          <a:bodyPr wrap="square" rtlCol="1">
            <a:spAutoFit/>
          </a:bodyPr>
          <a:lstStyle/>
          <a:p>
            <a:pPr algn="r" rtl="1"/>
            <a:r>
              <a:rPr lang="fa-IR" sz="2800" b="1" dirty="0">
                <a:solidFill>
                  <a:srgbClr val="052D55"/>
                </a:solidFill>
                <a:latin typeface=" "/>
                <a:cs typeface="B Titr" panose="00000700000000000000" pitchFamily="2" charset="-78"/>
              </a:rPr>
              <a:t>جمع بندی: سه نکته کلیدی از دنیای تحلیل احساسات مبتنی بر جنبه</a:t>
            </a:r>
          </a:p>
        </p:txBody>
      </p:sp>
      <p:graphicFrame>
        <p:nvGraphicFramePr>
          <p:cNvPr id="44" name="Table 43">
            <a:extLst>
              <a:ext uri="{FF2B5EF4-FFF2-40B4-BE49-F238E27FC236}">
                <a16:creationId xmlns:a16="http://schemas.microsoft.com/office/drawing/2014/main" id="{6AF97478-2AC9-4178-052C-BAA9BFDA248F}"/>
              </a:ext>
            </a:extLst>
          </p:cNvPr>
          <p:cNvGraphicFramePr>
            <a:graphicFrameLocks noGrp="1"/>
          </p:cNvGraphicFramePr>
          <p:nvPr>
            <p:extLst>
              <p:ext uri="{D42A27DB-BD31-4B8C-83A1-F6EECF244321}">
                <p14:modId xmlns:p14="http://schemas.microsoft.com/office/powerpoint/2010/main" val="595528865"/>
              </p:ext>
            </p:extLst>
          </p:nvPr>
        </p:nvGraphicFramePr>
        <p:xfrm>
          <a:off x="1037391" y="1461236"/>
          <a:ext cx="10793661" cy="4638397"/>
        </p:xfrm>
        <a:graphic>
          <a:graphicData uri="http://schemas.openxmlformats.org/drawingml/2006/table">
            <a:tbl>
              <a:tblPr rtl="1" firstRow="1" bandRow="1">
                <a:tableStyleId>{5C22544A-7EE6-4342-B048-85BDC9FD1C3A}</a:tableStyleId>
              </a:tblPr>
              <a:tblGrid>
                <a:gridCol w="3597887">
                  <a:extLst>
                    <a:ext uri="{9D8B030D-6E8A-4147-A177-3AD203B41FA5}">
                      <a16:colId xmlns:a16="http://schemas.microsoft.com/office/drawing/2014/main" val="2138069940"/>
                    </a:ext>
                  </a:extLst>
                </a:gridCol>
                <a:gridCol w="3597887">
                  <a:extLst>
                    <a:ext uri="{9D8B030D-6E8A-4147-A177-3AD203B41FA5}">
                      <a16:colId xmlns:a16="http://schemas.microsoft.com/office/drawing/2014/main" val="2909209577"/>
                    </a:ext>
                  </a:extLst>
                </a:gridCol>
                <a:gridCol w="3597887">
                  <a:extLst>
                    <a:ext uri="{9D8B030D-6E8A-4147-A177-3AD203B41FA5}">
                      <a16:colId xmlns:a16="http://schemas.microsoft.com/office/drawing/2014/main" val="1330267756"/>
                    </a:ext>
                  </a:extLst>
                </a:gridCol>
              </a:tblGrid>
              <a:tr h="4638397">
                <a:tc>
                  <a:txBody>
                    <a:bodyPr/>
                    <a:lstStyle/>
                    <a:p>
                      <a:pPr rtl="1"/>
                      <a:endParaRPr lang="fa-IR"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1"/>
                      <a:endParaRPr lang="fa-I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1"/>
                      <a:endParaRPr lang="fa-IR"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88872095"/>
                  </a:ext>
                </a:extLst>
              </a:tr>
            </a:tbl>
          </a:graphicData>
        </a:graphic>
      </p:graphicFrame>
      <p:sp>
        <p:nvSpPr>
          <p:cNvPr id="45" name="TextBox 44">
            <a:extLst>
              <a:ext uri="{FF2B5EF4-FFF2-40B4-BE49-F238E27FC236}">
                <a16:creationId xmlns:a16="http://schemas.microsoft.com/office/drawing/2014/main" id="{6F9090D1-24CF-7236-E9D2-E9A317CE391A}"/>
              </a:ext>
            </a:extLst>
          </p:cNvPr>
          <p:cNvSpPr txBox="1"/>
          <p:nvPr/>
        </p:nvSpPr>
        <p:spPr>
          <a:xfrm>
            <a:off x="10908632" y="1636295"/>
            <a:ext cx="689810" cy="769441"/>
          </a:xfrm>
          <a:prstGeom prst="rect">
            <a:avLst/>
          </a:prstGeom>
          <a:noFill/>
        </p:spPr>
        <p:txBody>
          <a:bodyPr wrap="square" rtlCol="1">
            <a:spAutoFit/>
          </a:bodyPr>
          <a:lstStyle/>
          <a:p>
            <a:pPr algn="ctr"/>
            <a:r>
              <a:rPr lang="fa-IR" sz="4400" b="1" dirty="0">
                <a:solidFill>
                  <a:srgbClr val="969040"/>
                </a:solidFill>
                <a:cs typeface="B Titr" panose="00000700000000000000" pitchFamily="2" charset="-78"/>
              </a:rPr>
              <a:t>۱</a:t>
            </a:r>
          </a:p>
        </p:txBody>
      </p:sp>
      <p:sp>
        <p:nvSpPr>
          <p:cNvPr id="46" name="TextBox 45">
            <a:extLst>
              <a:ext uri="{FF2B5EF4-FFF2-40B4-BE49-F238E27FC236}">
                <a16:creationId xmlns:a16="http://schemas.microsoft.com/office/drawing/2014/main" id="{623A838F-099E-1865-7802-5D2E66D90CA0}"/>
              </a:ext>
            </a:extLst>
          </p:cNvPr>
          <p:cNvSpPr txBox="1"/>
          <p:nvPr/>
        </p:nvSpPr>
        <p:spPr>
          <a:xfrm>
            <a:off x="7339263" y="1636295"/>
            <a:ext cx="689810" cy="769441"/>
          </a:xfrm>
          <a:prstGeom prst="rect">
            <a:avLst/>
          </a:prstGeom>
          <a:noFill/>
        </p:spPr>
        <p:txBody>
          <a:bodyPr wrap="square" rtlCol="1">
            <a:spAutoFit/>
          </a:bodyPr>
          <a:lstStyle/>
          <a:p>
            <a:pPr algn="ctr"/>
            <a:r>
              <a:rPr lang="fa-IR" sz="4400" b="1" dirty="0">
                <a:solidFill>
                  <a:srgbClr val="969040"/>
                </a:solidFill>
                <a:cs typeface="B Titr" panose="00000700000000000000" pitchFamily="2" charset="-78"/>
              </a:rPr>
              <a:t>2</a:t>
            </a:r>
          </a:p>
        </p:txBody>
      </p:sp>
      <p:sp>
        <p:nvSpPr>
          <p:cNvPr id="47" name="TextBox 46">
            <a:extLst>
              <a:ext uri="{FF2B5EF4-FFF2-40B4-BE49-F238E27FC236}">
                <a16:creationId xmlns:a16="http://schemas.microsoft.com/office/drawing/2014/main" id="{68DA5D72-CFB0-43AE-C15D-E7931125499E}"/>
              </a:ext>
            </a:extLst>
          </p:cNvPr>
          <p:cNvSpPr txBox="1"/>
          <p:nvPr/>
        </p:nvSpPr>
        <p:spPr>
          <a:xfrm>
            <a:off x="3498517" y="1636295"/>
            <a:ext cx="689810" cy="769441"/>
          </a:xfrm>
          <a:prstGeom prst="rect">
            <a:avLst/>
          </a:prstGeom>
          <a:noFill/>
        </p:spPr>
        <p:txBody>
          <a:bodyPr wrap="square" rtlCol="1">
            <a:spAutoFit/>
          </a:bodyPr>
          <a:lstStyle/>
          <a:p>
            <a:pPr algn="ctr"/>
            <a:r>
              <a:rPr lang="fa-IR" sz="4400" b="1" dirty="0">
                <a:solidFill>
                  <a:srgbClr val="969040"/>
                </a:solidFill>
                <a:cs typeface="B Titr" panose="00000700000000000000" pitchFamily="2" charset="-78"/>
              </a:rPr>
              <a:t>3</a:t>
            </a:r>
          </a:p>
        </p:txBody>
      </p:sp>
      <p:sp>
        <p:nvSpPr>
          <p:cNvPr id="48" name="TextBox 47">
            <a:extLst>
              <a:ext uri="{FF2B5EF4-FFF2-40B4-BE49-F238E27FC236}">
                <a16:creationId xmlns:a16="http://schemas.microsoft.com/office/drawing/2014/main" id="{E4B40DE7-31A3-D150-EE24-3079DE7060FE}"/>
              </a:ext>
            </a:extLst>
          </p:cNvPr>
          <p:cNvSpPr txBox="1"/>
          <p:nvPr/>
        </p:nvSpPr>
        <p:spPr>
          <a:xfrm>
            <a:off x="8470232" y="2226221"/>
            <a:ext cx="3292642" cy="769441"/>
          </a:xfrm>
          <a:prstGeom prst="rect">
            <a:avLst/>
          </a:prstGeom>
          <a:noFill/>
        </p:spPr>
        <p:txBody>
          <a:bodyPr wrap="square" rtlCol="1">
            <a:spAutoFit/>
          </a:bodyPr>
          <a:lstStyle/>
          <a:p>
            <a:pPr algn="just" rtl="1"/>
            <a:r>
              <a:rPr lang="en-US" sz="2200" b="1" dirty="0">
                <a:solidFill>
                  <a:schemeClr val="tx2">
                    <a:lumMod val="90000"/>
                    <a:lumOff val="10000"/>
                  </a:schemeClr>
                </a:solidFill>
                <a:latin typeface=" "/>
                <a:cs typeface="B Titr" panose="00000700000000000000" pitchFamily="2" charset="-78"/>
              </a:rPr>
              <a:t>ABSA</a:t>
            </a:r>
            <a:r>
              <a:rPr lang="fa-IR" sz="2200" b="1" dirty="0">
                <a:solidFill>
                  <a:schemeClr val="tx2">
                    <a:lumMod val="90000"/>
                    <a:lumOff val="10000"/>
                  </a:schemeClr>
                </a:solidFill>
                <a:latin typeface=" "/>
                <a:cs typeface="B Titr" panose="00000700000000000000" pitchFamily="2" charset="-78"/>
              </a:rPr>
              <a:t> یک میکروسکوپ برای متن است، نه یک ذره بین.</a:t>
            </a:r>
          </a:p>
        </p:txBody>
      </p:sp>
      <p:sp>
        <p:nvSpPr>
          <p:cNvPr id="49" name="TextBox 48">
            <a:extLst>
              <a:ext uri="{FF2B5EF4-FFF2-40B4-BE49-F238E27FC236}">
                <a16:creationId xmlns:a16="http://schemas.microsoft.com/office/drawing/2014/main" id="{161D5313-CE15-1E1B-EAB8-6D7CD26F309C}"/>
              </a:ext>
            </a:extLst>
          </p:cNvPr>
          <p:cNvSpPr txBox="1"/>
          <p:nvPr/>
        </p:nvSpPr>
        <p:spPr>
          <a:xfrm>
            <a:off x="8470232" y="3316706"/>
            <a:ext cx="3292642" cy="1323439"/>
          </a:xfrm>
          <a:prstGeom prst="rect">
            <a:avLst/>
          </a:prstGeom>
          <a:noFill/>
        </p:spPr>
        <p:txBody>
          <a:bodyPr wrap="square" rtlCol="1">
            <a:spAutoFit/>
          </a:bodyPr>
          <a:lstStyle/>
          <a:p>
            <a:pPr algn="just" rtl="1"/>
            <a:r>
              <a:rPr lang="fa-IR" sz="2000" b="1" dirty="0">
                <a:solidFill>
                  <a:schemeClr val="tx1">
                    <a:lumMod val="95000"/>
                    <a:lumOff val="5000"/>
                  </a:schemeClr>
                </a:solidFill>
                <a:latin typeface=" "/>
                <a:cs typeface="B Nazanin" panose="00000400000000000000" pitchFamily="2" charset="-78"/>
              </a:rPr>
              <a:t>این رویکرد از تحلیل های کلی و مبهم فراتر رفته و با استخراج جزئیات دقیق، نظرات خام را به بینش های استراتژیک و قابل اقدام </a:t>
            </a:r>
          </a:p>
        </p:txBody>
      </p:sp>
      <p:sp>
        <p:nvSpPr>
          <p:cNvPr id="51" name="TextBox 50">
            <a:extLst>
              <a:ext uri="{FF2B5EF4-FFF2-40B4-BE49-F238E27FC236}">
                <a16:creationId xmlns:a16="http://schemas.microsoft.com/office/drawing/2014/main" id="{BAF9E976-6C3A-EDF6-F6A5-0807E56C5AA1}"/>
              </a:ext>
            </a:extLst>
          </p:cNvPr>
          <p:cNvSpPr txBox="1"/>
          <p:nvPr/>
        </p:nvSpPr>
        <p:spPr>
          <a:xfrm>
            <a:off x="8470233" y="4640145"/>
            <a:ext cx="2002236" cy="1323439"/>
          </a:xfrm>
          <a:prstGeom prst="rect">
            <a:avLst/>
          </a:prstGeom>
          <a:noFill/>
        </p:spPr>
        <p:txBody>
          <a:bodyPr wrap="square">
            <a:spAutoFit/>
          </a:bodyPr>
          <a:lstStyle/>
          <a:p>
            <a:pPr algn="just" rtl="1"/>
            <a:r>
              <a:rPr lang="fa-IR" sz="2000" b="1" dirty="0">
                <a:solidFill>
                  <a:schemeClr val="tx1">
                    <a:lumMod val="95000"/>
                    <a:lumOff val="5000"/>
                  </a:schemeClr>
                </a:solidFill>
                <a:latin typeface=" "/>
                <a:cs typeface="B Nazanin" panose="00000400000000000000" pitchFamily="2" charset="-78"/>
              </a:rPr>
              <a:t>تبدیل می کند. این تفاوت، کلید تصمیم گیری       داده-محور است.</a:t>
            </a:r>
            <a:endParaRPr lang="fa-IR" sz="2000" dirty="0">
              <a:solidFill>
                <a:schemeClr val="tx1">
                  <a:lumMod val="95000"/>
                  <a:lumOff val="5000"/>
                </a:schemeClr>
              </a:solidFill>
            </a:endParaRPr>
          </a:p>
        </p:txBody>
      </p:sp>
      <p:pic>
        <p:nvPicPr>
          <p:cNvPr id="53" name="Picture 52">
            <a:extLst>
              <a:ext uri="{FF2B5EF4-FFF2-40B4-BE49-F238E27FC236}">
                <a16:creationId xmlns:a16="http://schemas.microsoft.com/office/drawing/2014/main" id="{345E8708-1A5E-7C4B-BF7B-B7354B9AC2B3}"/>
              </a:ext>
            </a:extLst>
          </p:cNvPr>
          <p:cNvPicPr>
            <a:picLocks noChangeAspect="1"/>
          </p:cNvPicPr>
          <p:nvPr/>
        </p:nvPicPr>
        <p:blipFill>
          <a:blip r:embed="rId2"/>
          <a:stretch>
            <a:fillRect/>
          </a:stretch>
        </p:blipFill>
        <p:spPr>
          <a:xfrm>
            <a:off x="3124184" y="4794526"/>
            <a:ext cx="1438476" cy="1305107"/>
          </a:xfrm>
          <a:prstGeom prst="rect">
            <a:avLst/>
          </a:prstGeom>
        </p:spPr>
      </p:pic>
      <p:pic>
        <p:nvPicPr>
          <p:cNvPr id="55" name="Picture 54">
            <a:extLst>
              <a:ext uri="{FF2B5EF4-FFF2-40B4-BE49-F238E27FC236}">
                <a16:creationId xmlns:a16="http://schemas.microsoft.com/office/drawing/2014/main" id="{75BC5122-66D0-35A9-913D-B75A61D61CA7}"/>
              </a:ext>
            </a:extLst>
          </p:cNvPr>
          <p:cNvPicPr>
            <a:picLocks noChangeAspect="1"/>
          </p:cNvPicPr>
          <p:nvPr/>
        </p:nvPicPr>
        <p:blipFill>
          <a:blip r:embed="rId3"/>
          <a:stretch>
            <a:fillRect/>
          </a:stretch>
        </p:blipFill>
        <p:spPr>
          <a:xfrm>
            <a:off x="6874618" y="4794526"/>
            <a:ext cx="1296466" cy="1267001"/>
          </a:xfrm>
          <a:prstGeom prst="rect">
            <a:avLst/>
          </a:prstGeom>
        </p:spPr>
      </p:pic>
      <p:pic>
        <p:nvPicPr>
          <p:cNvPr id="57" name="Picture 56">
            <a:extLst>
              <a:ext uri="{FF2B5EF4-FFF2-40B4-BE49-F238E27FC236}">
                <a16:creationId xmlns:a16="http://schemas.microsoft.com/office/drawing/2014/main" id="{65A74512-BB20-35E5-3E74-A4F73C61C6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4197" y="4660177"/>
            <a:ext cx="1066949" cy="1419423"/>
          </a:xfrm>
          <a:prstGeom prst="rect">
            <a:avLst/>
          </a:prstGeom>
        </p:spPr>
      </p:pic>
      <p:sp>
        <p:nvSpPr>
          <p:cNvPr id="58" name="TextBox 57">
            <a:extLst>
              <a:ext uri="{FF2B5EF4-FFF2-40B4-BE49-F238E27FC236}">
                <a16:creationId xmlns:a16="http://schemas.microsoft.com/office/drawing/2014/main" id="{024C5EE4-B303-54E3-6A47-2AD42FBC129E}"/>
              </a:ext>
            </a:extLst>
          </p:cNvPr>
          <p:cNvSpPr txBox="1"/>
          <p:nvPr/>
        </p:nvSpPr>
        <p:spPr>
          <a:xfrm>
            <a:off x="4711033" y="2226220"/>
            <a:ext cx="3292642" cy="1107996"/>
          </a:xfrm>
          <a:prstGeom prst="rect">
            <a:avLst/>
          </a:prstGeom>
          <a:noFill/>
        </p:spPr>
        <p:txBody>
          <a:bodyPr wrap="square" rtlCol="1">
            <a:spAutoFit/>
          </a:bodyPr>
          <a:lstStyle/>
          <a:p>
            <a:pPr algn="just" rtl="1"/>
            <a:r>
              <a:rPr lang="fa-IR" sz="2200" b="1" dirty="0">
                <a:solidFill>
                  <a:schemeClr val="tx2">
                    <a:lumMod val="90000"/>
                    <a:lumOff val="10000"/>
                  </a:schemeClr>
                </a:solidFill>
                <a:latin typeface=" "/>
                <a:cs typeface="B Titr" panose="00000700000000000000" pitchFamily="2" charset="-78"/>
              </a:rPr>
              <a:t>دوران ترنسفورمرها عملکرد را متحول کرده، اما چالش های واقعی باقی است.</a:t>
            </a:r>
          </a:p>
        </p:txBody>
      </p:sp>
      <p:sp>
        <p:nvSpPr>
          <p:cNvPr id="59" name="TextBox 58">
            <a:extLst>
              <a:ext uri="{FF2B5EF4-FFF2-40B4-BE49-F238E27FC236}">
                <a16:creationId xmlns:a16="http://schemas.microsoft.com/office/drawing/2014/main" id="{5C71D2C7-4D47-44FD-2BF9-C5D7AE5FDED3}"/>
              </a:ext>
            </a:extLst>
          </p:cNvPr>
          <p:cNvSpPr txBox="1"/>
          <p:nvPr/>
        </p:nvSpPr>
        <p:spPr>
          <a:xfrm>
            <a:off x="4736431" y="3471087"/>
            <a:ext cx="3292642" cy="1323439"/>
          </a:xfrm>
          <a:prstGeom prst="rect">
            <a:avLst/>
          </a:prstGeom>
          <a:noFill/>
        </p:spPr>
        <p:txBody>
          <a:bodyPr wrap="square" rtlCol="1">
            <a:spAutoFit/>
          </a:bodyPr>
          <a:lstStyle/>
          <a:p>
            <a:pPr algn="just" rtl="1"/>
            <a:r>
              <a:rPr lang="fa-IR" sz="2000" b="1" dirty="0">
                <a:solidFill>
                  <a:schemeClr val="tx1">
                    <a:lumMod val="95000"/>
                    <a:lumOff val="5000"/>
                  </a:schemeClr>
                </a:solidFill>
                <a:latin typeface=" "/>
                <a:cs typeface="B Nazanin" panose="00000400000000000000" pitchFamily="2" charset="-78"/>
              </a:rPr>
              <a:t>مدل هایی مانند </a:t>
            </a:r>
            <a:r>
              <a:rPr lang="en-US" sz="2000" b="1" dirty="0">
                <a:solidFill>
                  <a:schemeClr val="tx1">
                    <a:lumMod val="95000"/>
                    <a:lumOff val="5000"/>
                  </a:schemeClr>
                </a:solidFill>
                <a:latin typeface=" "/>
                <a:cs typeface="B Nazanin" panose="00000400000000000000" pitchFamily="2" charset="-78"/>
              </a:rPr>
              <a:t>BERT</a:t>
            </a:r>
            <a:r>
              <a:rPr lang="fa-IR" sz="2000" b="1" dirty="0">
                <a:solidFill>
                  <a:schemeClr val="tx1">
                    <a:lumMod val="95000"/>
                    <a:lumOff val="5000"/>
                  </a:schemeClr>
                </a:solidFill>
                <a:latin typeface=" "/>
                <a:cs typeface="B Nazanin" panose="00000400000000000000" pitchFamily="2" charset="-78"/>
              </a:rPr>
              <a:t> عملکرد را به سطح جدیدی رسانده اند، اما مسائل مربوط به داده، تعمیم پذیری بین دامنه ها، درک کنایه و تبیین پذیری</a:t>
            </a:r>
          </a:p>
        </p:txBody>
      </p:sp>
      <p:sp>
        <p:nvSpPr>
          <p:cNvPr id="60" name="TextBox 59">
            <a:extLst>
              <a:ext uri="{FF2B5EF4-FFF2-40B4-BE49-F238E27FC236}">
                <a16:creationId xmlns:a16="http://schemas.microsoft.com/office/drawing/2014/main" id="{23A13087-483C-80AF-75FE-29E7C4F99A28}"/>
              </a:ext>
            </a:extLst>
          </p:cNvPr>
          <p:cNvSpPr txBox="1"/>
          <p:nvPr/>
        </p:nvSpPr>
        <p:spPr>
          <a:xfrm>
            <a:off x="4736432" y="4794526"/>
            <a:ext cx="2002236" cy="707886"/>
          </a:xfrm>
          <a:prstGeom prst="rect">
            <a:avLst/>
          </a:prstGeom>
          <a:noFill/>
        </p:spPr>
        <p:txBody>
          <a:bodyPr wrap="square">
            <a:spAutoFit/>
          </a:bodyPr>
          <a:lstStyle/>
          <a:p>
            <a:pPr algn="just" rtl="1"/>
            <a:r>
              <a:rPr lang="fa-IR" sz="2000" b="1" dirty="0">
                <a:solidFill>
                  <a:schemeClr val="tx1">
                    <a:lumMod val="95000"/>
                    <a:lumOff val="5000"/>
                  </a:schemeClr>
                </a:solidFill>
                <a:latin typeface=" "/>
                <a:cs typeface="B Nazanin" panose="00000400000000000000" pitchFamily="2" charset="-78"/>
              </a:rPr>
              <a:t>هم چنان مرزهای فعال پژوهش هستند.</a:t>
            </a:r>
            <a:endParaRPr lang="fa-IR" sz="2000" dirty="0">
              <a:solidFill>
                <a:schemeClr val="tx1">
                  <a:lumMod val="95000"/>
                  <a:lumOff val="5000"/>
                </a:schemeClr>
              </a:solidFill>
            </a:endParaRPr>
          </a:p>
        </p:txBody>
      </p:sp>
      <p:sp>
        <p:nvSpPr>
          <p:cNvPr id="61" name="TextBox 60">
            <a:extLst>
              <a:ext uri="{FF2B5EF4-FFF2-40B4-BE49-F238E27FC236}">
                <a16:creationId xmlns:a16="http://schemas.microsoft.com/office/drawing/2014/main" id="{8CF87838-438D-F1A9-5DD0-26561E1111B3}"/>
              </a:ext>
            </a:extLst>
          </p:cNvPr>
          <p:cNvSpPr txBox="1"/>
          <p:nvPr/>
        </p:nvSpPr>
        <p:spPr>
          <a:xfrm>
            <a:off x="1148936" y="3336738"/>
            <a:ext cx="3292642" cy="1323439"/>
          </a:xfrm>
          <a:prstGeom prst="rect">
            <a:avLst/>
          </a:prstGeom>
          <a:noFill/>
        </p:spPr>
        <p:txBody>
          <a:bodyPr wrap="square" rtlCol="1">
            <a:spAutoFit/>
          </a:bodyPr>
          <a:lstStyle/>
          <a:p>
            <a:pPr algn="just" rtl="1"/>
            <a:r>
              <a:rPr lang="fa-IR" sz="2000" b="1" dirty="0">
                <a:solidFill>
                  <a:schemeClr val="tx1">
                    <a:lumMod val="95000"/>
                    <a:lumOff val="5000"/>
                  </a:schemeClr>
                </a:solidFill>
                <a:latin typeface=" "/>
                <a:cs typeface="B Nazanin" panose="00000400000000000000" pitchFamily="2" charset="-78"/>
              </a:rPr>
              <a:t>مسیرهای آینده شامل یکپارچه سازی با دانش عمومی برای درک عمیق تر، توسعه مدل های قابل توضیح (</a:t>
            </a:r>
            <a:r>
              <a:rPr lang="en-US" sz="2000" b="1" dirty="0">
                <a:solidFill>
                  <a:schemeClr val="tx1">
                    <a:lumMod val="95000"/>
                    <a:lumOff val="5000"/>
                  </a:schemeClr>
                </a:solidFill>
                <a:latin typeface=" "/>
                <a:cs typeface="B Nazanin" panose="00000400000000000000" pitchFamily="2" charset="-78"/>
              </a:rPr>
              <a:t>XAI</a:t>
            </a:r>
            <a:r>
              <a:rPr lang="fa-IR" sz="2000" b="1" dirty="0">
                <a:solidFill>
                  <a:schemeClr val="tx1">
                    <a:lumMod val="95000"/>
                    <a:lumOff val="5000"/>
                  </a:schemeClr>
                </a:solidFill>
                <a:latin typeface=" "/>
                <a:cs typeface="B Nazanin" panose="00000400000000000000" pitchFamily="2" charset="-78"/>
              </a:rPr>
              <a:t>) برای افزایش اعتماد و </a:t>
            </a:r>
          </a:p>
        </p:txBody>
      </p:sp>
      <p:sp>
        <p:nvSpPr>
          <p:cNvPr id="62" name="TextBox 61">
            <a:extLst>
              <a:ext uri="{FF2B5EF4-FFF2-40B4-BE49-F238E27FC236}">
                <a16:creationId xmlns:a16="http://schemas.microsoft.com/office/drawing/2014/main" id="{2A811A3E-07D2-D024-3FA9-0058D8DCB495}"/>
              </a:ext>
            </a:extLst>
          </p:cNvPr>
          <p:cNvSpPr txBox="1"/>
          <p:nvPr/>
        </p:nvSpPr>
        <p:spPr>
          <a:xfrm>
            <a:off x="1148937" y="4660177"/>
            <a:ext cx="2002236" cy="1631216"/>
          </a:xfrm>
          <a:prstGeom prst="rect">
            <a:avLst/>
          </a:prstGeom>
          <a:noFill/>
        </p:spPr>
        <p:txBody>
          <a:bodyPr wrap="square">
            <a:spAutoFit/>
          </a:bodyPr>
          <a:lstStyle/>
          <a:p>
            <a:pPr algn="just" rtl="1"/>
            <a:r>
              <a:rPr lang="fa-IR" sz="2000" b="1" dirty="0">
                <a:solidFill>
                  <a:schemeClr val="tx1">
                    <a:lumMod val="95000"/>
                    <a:lumOff val="5000"/>
                  </a:schemeClr>
                </a:solidFill>
                <a:latin typeface=" "/>
                <a:cs typeface="B Nazanin" panose="00000400000000000000" pitchFamily="2" charset="-78"/>
              </a:rPr>
              <a:t>روش های یادگیری کم نظارت برای کاربرد در زبان ها و دامنه های بیشتر است.</a:t>
            </a:r>
            <a:endParaRPr lang="fa-IR" sz="2000" dirty="0">
              <a:solidFill>
                <a:schemeClr val="tx1">
                  <a:lumMod val="95000"/>
                  <a:lumOff val="5000"/>
                </a:schemeClr>
              </a:solidFill>
            </a:endParaRPr>
          </a:p>
        </p:txBody>
      </p:sp>
      <p:sp>
        <p:nvSpPr>
          <p:cNvPr id="63" name="TextBox 62">
            <a:extLst>
              <a:ext uri="{FF2B5EF4-FFF2-40B4-BE49-F238E27FC236}">
                <a16:creationId xmlns:a16="http://schemas.microsoft.com/office/drawing/2014/main" id="{8A692D7A-325E-3FEC-EF7F-A275C60CC271}"/>
              </a:ext>
            </a:extLst>
          </p:cNvPr>
          <p:cNvSpPr txBox="1"/>
          <p:nvPr/>
        </p:nvSpPr>
        <p:spPr>
          <a:xfrm>
            <a:off x="1031295" y="2136409"/>
            <a:ext cx="3292642" cy="769441"/>
          </a:xfrm>
          <a:prstGeom prst="rect">
            <a:avLst/>
          </a:prstGeom>
          <a:noFill/>
        </p:spPr>
        <p:txBody>
          <a:bodyPr wrap="square" rtlCol="1">
            <a:spAutoFit/>
          </a:bodyPr>
          <a:lstStyle/>
          <a:p>
            <a:pPr algn="just" rtl="1"/>
            <a:r>
              <a:rPr lang="fa-IR" sz="2200" b="1" dirty="0">
                <a:solidFill>
                  <a:schemeClr val="tx2">
                    <a:lumMod val="90000"/>
                    <a:lumOff val="10000"/>
                  </a:schemeClr>
                </a:solidFill>
                <a:latin typeface=" "/>
                <a:cs typeface="B Titr" panose="00000700000000000000" pitchFamily="2" charset="-78"/>
              </a:rPr>
              <a:t>آینده </a:t>
            </a:r>
            <a:r>
              <a:rPr lang="en-US" sz="2200" b="1" dirty="0">
                <a:solidFill>
                  <a:schemeClr val="tx2">
                    <a:lumMod val="90000"/>
                    <a:lumOff val="10000"/>
                  </a:schemeClr>
                </a:solidFill>
                <a:latin typeface=" "/>
                <a:cs typeface="B Titr" panose="00000700000000000000" pitchFamily="2" charset="-78"/>
              </a:rPr>
              <a:t>ABSA</a:t>
            </a:r>
            <a:r>
              <a:rPr lang="fa-IR" sz="2200" b="1" dirty="0">
                <a:solidFill>
                  <a:schemeClr val="tx2">
                    <a:lumMod val="90000"/>
                    <a:lumOff val="10000"/>
                  </a:schemeClr>
                </a:solidFill>
                <a:latin typeface=" "/>
                <a:cs typeface="B Titr" panose="00000700000000000000" pitchFamily="2" charset="-78"/>
              </a:rPr>
              <a:t> در هوشمندی، شفافیت و دسترسی پذیری است.</a:t>
            </a:r>
          </a:p>
        </p:txBody>
      </p:sp>
    </p:spTree>
    <p:extLst>
      <p:ext uri="{BB962C8B-B14F-4D97-AF65-F5344CB8AC3E}">
        <p14:creationId xmlns:p14="http://schemas.microsoft.com/office/powerpoint/2010/main" val="661011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4E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53AFC45-170C-EA81-67FB-6B573EB431E8}"/>
              </a:ext>
            </a:extLst>
          </p:cNvPr>
          <p:cNvPicPr>
            <a:picLocks noChangeAspect="1"/>
          </p:cNvPicPr>
          <p:nvPr/>
        </p:nvPicPr>
        <p:blipFill>
          <a:blip r:embed="rId2"/>
          <a:stretch>
            <a:fillRect/>
          </a:stretch>
        </p:blipFill>
        <p:spPr>
          <a:xfrm>
            <a:off x="0" y="2769793"/>
            <a:ext cx="12192000" cy="1318414"/>
          </a:xfrm>
          <a:prstGeom prst="rect">
            <a:avLst/>
          </a:prstGeom>
        </p:spPr>
      </p:pic>
    </p:spTree>
    <p:extLst>
      <p:ext uri="{BB962C8B-B14F-4D97-AF65-F5344CB8AC3E}">
        <p14:creationId xmlns:p14="http://schemas.microsoft.com/office/powerpoint/2010/main" val="3567146461"/>
      </p:ext>
    </p:extLst>
  </p:cSld>
  <p:clrMapOvr>
    <a:masterClrMapping/>
  </p:clrMapOvr>
  <mc:AlternateContent xmlns:mc="http://schemas.openxmlformats.org/markup-compatibility/2006">
    <mc:Choice xmlns:p14="http://schemas.microsoft.com/office/powerpoint/2010/main" Requires="p14">
      <p:transition spd="slow" p14:dur="2000" advTm="1509"/>
    </mc:Choice>
    <mc:Fallback>
      <p:transition spd="slow" advTm="1509"/>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4EF"/>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2776437-2C85-9E0F-A002-46D90CCFCDFE}"/>
              </a:ext>
            </a:extLst>
          </p:cNvPr>
          <p:cNvSpPr>
            <a:spLocks noGrp="1"/>
          </p:cNvSpPr>
          <p:nvPr>
            <p:ph type="subTitle" idx="1"/>
          </p:nvPr>
        </p:nvSpPr>
        <p:spPr/>
        <p:txBody>
          <a:bodyPr/>
          <a:lstStyle/>
          <a:p>
            <a:endParaRPr lang="fa-IR"/>
          </a:p>
        </p:txBody>
      </p:sp>
      <p:pic>
        <p:nvPicPr>
          <p:cNvPr id="5" name="Picture 4">
            <a:extLst>
              <a:ext uri="{FF2B5EF4-FFF2-40B4-BE49-F238E27FC236}">
                <a16:creationId xmlns:a16="http://schemas.microsoft.com/office/drawing/2014/main" id="{C46F8F0F-3559-3A54-9BAE-A1C21BE57202}"/>
              </a:ext>
            </a:extLst>
          </p:cNvPr>
          <p:cNvPicPr>
            <a:picLocks noChangeAspect="1"/>
          </p:cNvPicPr>
          <p:nvPr/>
        </p:nvPicPr>
        <p:blipFill>
          <a:blip r:embed="rId2"/>
          <a:stretch>
            <a:fillRect/>
          </a:stretch>
        </p:blipFill>
        <p:spPr>
          <a:xfrm>
            <a:off x="4" y="2574080"/>
            <a:ext cx="12192000" cy="4283920"/>
          </a:xfrm>
          <a:prstGeom prst="rect">
            <a:avLst/>
          </a:prstGeom>
        </p:spPr>
      </p:pic>
      <p:sp>
        <p:nvSpPr>
          <p:cNvPr id="8" name="TextBox 7">
            <a:extLst>
              <a:ext uri="{FF2B5EF4-FFF2-40B4-BE49-F238E27FC236}">
                <a16:creationId xmlns:a16="http://schemas.microsoft.com/office/drawing/2014/main" id="{AF7711F7-465C-993B-1317-9476B2393775}"/>
              </a:ext>
            </a:extLst>
          </p:cNvPr>
          <p:cNvSpPr txBox="1"/>
          <p:nvPr/>
        </p:nvSpPr>
        <p:spPr>
          <a:xfrm>
            <a:off x="3048000" y="527604"/>
            <a:ext cx="6096000" cy="584775"/>
          </a:xfrm>
          <a:prstGeom prst="rect">
            <a:avLst/>
          </a:prstGeom>
          <a:noFill/>
        </p:spPr>
        <p:txBody>
          <a:bodyPr wrap="square" rtlCol="1">
            <a:spAutoFit/>
          </a:bodyPr>
          <a:lstStyle/>
          <a:p>
            <a:pPr algn="ctr" rtl="1"/>
            <a:r>
              <a:rPr lang="fa-IR" sz="3200" b="1" dirty="0">
                <a:solidFill>
                  <a:schemeClr val="tx1">
                    <a:lumMod val="75000"/>
                    <a:lumOff val="25000"/>
                  </a:schemeClr>
                </a:solidFill>
                <a:effectLst/>
                <a:cs typeface="B Titr" panose="00000700000000000000" pitchFamily="2" charset="-78"/>
              </a:rPr>
              <a:t>تحلیل احساسات مبتنی بر جنبه </a:t>
            </a:r>
            <a:endParaRPr lang="fa-IR" sz="2400" b="1" dirty="0">
              <a:solidFill>
                <a:schemeClr val="tx1">
                  <a:lumMod val="75000"/>
                  <a:lumOff val="25000"/>
                </a:schemeClr>
              </a:solidFill>
              <a:cs typeface="B Titr" panose="00000700000000000000" pitchFamily="2" charset="-78"/>
            </a:endParaRPr>
          </a:p>
        </p:txBody>
      </p:sp>
      <p:sp>
        <p:nvSpPr>
          <p:cNvPr id="9" name="TextBox 8">
            <a:extLst>
              <a:ext uri="{FF2B5EF4-FFF2-40B4-BE49-F238E27FC236}">
                <a16:creationId xmlns:a16="http://schemas.microsoft.com/office/drawing/2014/main" id="{8540E6AF-8F0E-9599-B663-AFAE189531F9}"/>
              </a:ext>
            </a:extLst>
          </p:cNvPr>
          <p:cNvSpPr txBox="1"/>
          <p:nvPr/>
        </p:nvSpPr>
        <p:spPr>
          <a:xfrm>
            <a:off x="1969168" y="1178783"/>
            <a:ext cx="8253663" cy="461665"/>
          </a:xfrm>
          <a:prstGeom prst="rect">
            <a:avLst/>
          </a:prstGeom>
          <a:noFill/>
        </p:spPr>
        <p:txBody>
          <a:bodyPr wrap="square" rtlCol="1">
            <a:spAutoFit/>
          </a:bodyPr>
          <a:lstStyle/>
          <a:p>
            <a:pPr algn="ctr" rtl="1"/>
            <a:r>
              <a:rPr lang="fa-IR" sz="2400" b="1" dirty="0">
                <a:solidFill>
                  <a:schemeClr val="tx1">
                    <a:lumMod val="75000"/>
                    <a:lumOff val="25000"/>
                  </a:schemeClr>
                </a:solidFill>
                <a:effectLst/>
                <a:latin typeface=" "/>
                <a:cs typeface="B Nazanin" panose="00000400000000000000" pitchFamily="2" charset="-78"/>
              </a:rPr>
              <a:t>از دریای نظرات تا استخراج هوشمندانه بینش: سفری به دنیای تحلیل ریزدانه</a:t>
            </a:r>
            <a:endParaRPr lang="fa-IR" sz="2400" b="1" dirty="0">
              <a:solidFill>
                <a:schemeClr val="tx1">
                  <a:lumMod val="75000"/>
                  <a:lumOff val="25000"/>
                </a:schemeClr>
              </a:solidFill>
              <a:latin typeface=" "/>
              <a:cs typeface="B Nazanin" panose="00000400000000000000" pitchFamily="2" charset="-78"/>
            </a:endParaRPr>
          </a:p>
        </p:txBody>
      </p:sp>
      <p:sp>
        <p:nvSpPr>
          <p:cNvPr id="10" name="TextBox 9">
            <a:extLst>
              <a:ext uri="{FF2B5EF4-FFF2-40B4-BE49-F238E27FC236}">
                <a16:creationId xmlns:a16="http://schemas.microsoft.com/office/drawing/2014/main" id="{3D98B946-6642-75E8-19F4-1DB88CFE5E53}"/>
              </a:ext>
            </a:extLst>
          </p:cNvPr>
          <p:cNvSpPr txBox="1"/>
          <p:nvPr/>
        </p:nvSpPr>
        <p:spPr>
          <a:xfrm>
            <a:off x="2719136" y="1736936"/>
            <a:ext cx="6753726" cy="646331"/>
          </a:xfrm>
          <a:prstGeom prst="rect">
            <a:avLst/>
          </a:prstGeom>
          <a:noFill/>
        </p:spPr>
        <p:txBody>
          <a:bodyPr wrap="square" rtlCol="1">
            <a:spAutoFit/>
          </a:bodyPr>
          <a:lstStyle/>
          <a:p>
            <a:pPr algn="ctr" rtl="1"/>
            <a:r>
              <a:rPr lang="fa-IR" b="1" dirty="0">
                <a:solidFill>
                  <a:schemeClr val="tx1">
                    <a:lumMod val="75000"/>
                    <a:lumOff val="25000"/>
                  </a:schemeClr>
                </a:solidFill>
                <a:latin typeface=" "/>
                <a:cs typeface="B Nazanin" panose="00000400000000000000" pitchFamily="2" charset="-78"/>
              </a:rPr>
              <a:t>رویکردی که به جای تعیین احساسات کلی یک متن، به شناسایی جنبه های خاص و تعیین احساسات مرتبط با هریک می پردازد.</a:t>
            </a:r>
          </a:p>
        </p:txBody>
      </p:sp>
    </p:spTree>
    <p:extLst>
      <p:ext uri="{BB962C8B-B14F-4D97-AF65-F5344CB8AC3E}">
        <p14:creationId xmlns:p14="http://schemas.microsoft.com/office/powerpoint/2010/main" val="2640515983"/>
      </p:ext>
    </p:extLst>
  </p:cSld>
  <p:clrMapOvr>
    <a:masterClrMapping/>
  </p:clrMapOvr>
  <mc:AlternateContent xmlns:mc="http://schemas.openxmlformats.org/markup-compatibility/2006">
    <mc:Choice xmlns:p14="http://schemas.microsoft.com/office/powerpoint/2010/main" Requires="p14">
      <p:transition spd="slow" p14:dur="2000" advTm="77405"/>
    </mc:Choice>
    <mc:Fallback>
      <p:transition spd="slow" advTm="7740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0EB"/>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D98B946-6642-75E8-19F4-1DB88CFE5E53}"/>
              </a:ext>
            </a:extLst>
          </p:cNvPr>
          <p:cNvSpPr txBox="1"/>
          <p:nvPr/>
        </p:nvSpPr>
        <p:spPr>
          <a:xfrm>
            <a:off x="1155032" y="646073"/>
            <a:ext cx="10676020" cy="523220"/>
          </a:xfrm>
          <a:prstGeom prst="rect">
            <a:avLst/>
          </a:prstGeom>
          <a:noFill/>
        </p:spPr>
        <p:txBody>
          <a:bodyPr wrap="square" rtlCol="1">
            <a:spAutoFit/>
          </a:bodyPr>
          <a:lstStyle/>
          <a:p>
            <a:pPr algn="r" rtl="1"/>
            <a:r>
              <a:rPr lang="fa-IR" sz="2800" b="1" dirty="0">
                <a:solidFill>
                  <a:srgbClr val="052D55"/>
                </a:solidFill>
                <a:latin typeface=" "/>
                <a:cs typeface="B Titr" panose="00000700000000000000" pitchFamily="2" charset="-78"/>
              </a:rPr>
              <a:t>چرا امتیاز کلی، تمام داستان را نمی گوید؟ مسئله تضاد در احساسات</a:t>
            </a:r>
          </a:p>
        </p:txBody>
      </p:sp>
      <p:sp>
        <p:nvSpPr>
          <p:cNvPr id="2" name="TextBox 1">
            <a:extLst>
              <a:ext uri="{FF2B5EF4-FFF2-40B4-BE49-F238E27FC236}">
                <a16:creationId xmlns:a16="http://schemas.microsoft.com/office/drawing/2014/main" id="{AE1A92A4-459A-B92A-2E22-20C19C819AD7}"/>
              </a:ext>
            </a:extLst>
          </p:cNvPr>
          <p:cNvSpPr txBox="1"/>
          <p:nvPr/>
        </p:nvSpPr>
        <p:spPr>
          <a:xfrm>
            <a:off x="757990" y="1598006"/>
            <a:ext cx="10676020" cy="707886"/>
          </a:xfrm>
          <a:prstGeom prst="rect">
            <a:avLst/>
          </a:prstGeom>
          <a:noFill/>
          <a:ln w="3175" cap="flat" cmpd="sng" algn="ctr">
            <a:solidFill>
              <a:schemeClr val="bg1">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wrap="square" rtlCol="1">
            <a:spAutoFit/>
          </a:bodyPr>
          <a:lstStyle/>
          <a:p>
            <a:pPr algn="r" rtl="1"/>
            <a:r>
              <a:rPr lang="fa-IR" sz="2000" b="1" dirty="0">
                <a:solidFill>
                  <a:schemeClr val="tx1">
                    <a:lumMod val="75000"/>
                    <a:lumOff val="25000"/>
                  </a:schemeClr>
                </a:solidFill>
                <a:latin typeface=" "/>
                <a:cs typeface="B Nazanin" panose="00000400000000000000" pitchFamily="2" charset="-78"/>
              </a:rPr>
              <a:t>«کیفیت غذای این رستوران فوق العاده بود و طعم بی نظیری داشت، اما رفتار گارسون ها بسیار زننده بود و قیمت ها هم خیلی بالا بود.»</a:t>
            </a:r>
          </a:p>
        </p:txBody>
      </p:sp>
      <p:pic>
        <p:nvPicPr>
          <p:cNvPr id="6" name="Picture 5">
            <a:extLst>
              <a:ext uri="{FF2B5EF4-FFF2-40B4-BE49-F238E27FC236}">
                <a16:creationId xmlns:a16="http://schemas.microsoft.com/office/drawing/2014/main" id="{F46825A8-9CBA-248C-6F77-E545E77209C7}"/>
              </a:ext>
            </a:extLst>
          </p:cNvPr>
          <p:cNvPicPr>
            <a:picLocks noChangeAspect="1"/>
          </p:cNvPicPr>
          <p:nvPr/>
        </p:nvPicPr>
        <p:blipFill>
          <a:blip r:embed="rId2"/>
          <a:stretch>
            <a:fillRect/>
          </a:stretch>
        </p:blipFill>
        <p:spPr>
          <a:xfrm>
            <a:off x="0" y="2579329"/>
            <a:ext cx="12192000" cy="2474011"/>
          </a:xfrm>
          <a:prstGeom prst="rect">
            <a:avLst/>
          </a:prstGeom>
        </p:spPr>
      </p:pic>
      <p:sp>
        <p:nvSpPr>
          <p:cNvPr id="7" name="TextBox 6">
            <a:extLst>
              <a:ext uri="{FF2B5EF4-FFF2-40B4-BE49-F238E27FC236}">
                <a16:creationId xmlns:a16="http://schemas.microsoft.com/office/drawing/2014/main" id="{EC901F72-650D-5BC7-C905-629108E5CD0B}"/>
              </a:ext>
            </a:extLst>
          </p:cNvPr>
          <p:cNvSpPr txBox="1"/>
          <p:nvPr/>
        </p:nvSpPr>
        <p:spPr>
          <a:xfrm>
            <a:off x="757990" y="5504041"/>
            <a:ext cx="10676020" cy="707886"/>
          </a:xfrm>
          <a:prstGeom prst="rect">
            <a:avLst/>
          </a:prstGeom>
          <a:noFill/>
          <a:ln w="3175" cap="flat" cmpd="sng" algn="ctr">
            <a:solidFill>
              <a:schemeClr val="bg1">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wrap="square" rtlCol="1">
            <a:spAutoFit/>
          </a:bodyPr>
          <a:lstStyle/>
          <a:p>
            <a:pPr algn="r" rtl="1"/>
            <a:r>
              <a:rPr lang="fa-IR" sz="2000" b="1" dirty="0">
                <a:solidFill>
                  <a:schemeClr val="tx1">
                    <a:lumMod val="75000"/>
                    <a:lumOff val="25000"/>
                  </a:schemeClr>
                </a:solidFill>
                <a:latin typeface=" "/>
                <a:cs typeface="B Nazanin" panose="00000400000000000000" pitchFamily="2" charset="-78"/>
              </a:rPr>
              <a:t>این خروجی «خنثی» هیچ ارزش عملیاتی برای صاحب کسب و کار ندارد و جزئیات حیاتی نظر مشتری را پنهان می کند. پس به ابزاری برای نگاه عمیق تر نیاز داریم.</a:t>
            </a:r>
          </a:p>
        </p:txBody>
      </p:sp>
    </p:spTree>
    <p:extLst>
      <p:ext uri="{BB962C8B-B14F-4D97-AF65-F5344CB8AC3E}">
        <p14:creationId xmlns:p14="http://schemas.microsoft.com/office/powerpoint/2010/main" val="776030024"/>
      </p:ext>
    </p:extLst>
  </p:cSld>
  <p:clrMapOvr>
    <a:masterClrMapping/>
  </p:clrMapOvr>
  <mc:AlternateContent xmlns:mc="http://schemas.openxmlformats.org/markup-compatibility/2006">
    <mc:Choice xmlns:p14="http://schemas.microsoft.com/office/powerpoint/2010/main" Requires="p14">
      <p:transition spd="slow" p14:dur="2000" advTm="49985"/>
    </mc:Choice>
    <mc:Fallback>
      <p:transition spd="slow" advTm="49985"/>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0EB"/>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D98B946-6642-75E8-19F4-1DB88CFE5E53}"/>
              </a:ext>
            </a:extLst>
          </p:cNvPr>
          <p:cNvSpPr txBox="1"/>
          <p:nvPr/>
        </p:nvSpPr>
        <p:spPr>
          <a:xfrm>
            <a:off x="1155032" y="646073"/>
            <a:ext cx="10676020" cy="523220"/>
          </a:xfrm>
          <a:prstGeom prst="rect">
            <a:avLst/>
          </a:prstGeom>
          <a:noFill/>
        </p:spPr>
        <p:txBody>
          <a:bodyPr wrap="square" rtlCol="1">
            <a:spAutoFit/>
          </a:bodyPr>
          <a:lstStyle/>
          <a:p>
            <a:pPr algn="r" rtl="1"/>
            <a:r>
              <a:rPr lang="fa-IR" sz="2800" b="1" dirty="0">
                <a:solidFill>
                  <a:srgbClr val="052D55"/>
                </a:solidFill>
                <a:latin typeface=" "/>
                <a:cs typeface="B Titr" panose="00000700000000000000" pitchFamily="2" charset="-78"/>
              </a:rPr>
              <a:t>تحلیل احساسات مبتنی بر جنبه (</a:t>
            </a:r>
            <a:r>
              <a:rPr lang="en-US" sz="2800" b="1" dirty="0">
                <a:solidFill>
                  <a:srgbClr val="052D55"/>
                </a:solidFill>
                <a:latin typeface=" "/>
                <a:cs typeface="B Titr" panose="00000700000000000000" pitchFamily="2" charset="-78"/>
              </a:rPr>
              <a:t>ABSA</a:t>
            </a:r>
            <a:r>
              <a:rPr lang="fa-IR" sz="2800" b="1" dirty="0">
                <a:solidFill>
                  <a:srgbClr val="052D55"/>
                </a:solidFill>
                <a:latin typeface=" "/>
                <a:cs typeface="B Titr" panose="00000700000000000000" pitchFamily="2" charset="-78"/>
              </a:rPr>
              <a:t>)</a:t>
            </a:r>
          </a:p>
        </p:txBody>
      </p:sp>
      <p:sp>
        <p:nvSpPr>
          <p:cNvPr id="3" name="TextBox 2">
            <a:extLst>
              <a:ext uri="{FF2B5EF4-FFF2-40B4-BE49-F238E27FC236}">
                <a16:creationId xmlns:a16="http://schemas.microsoft.com/office/drawing/2014/main" id="{A950DD12-DCEB-CA4C-484E-6C15A0842672}"/>
              </a:ext>
            </a:extLst>
          </p:cNvPr>
          <p:cNvSpPr txBox="1"/>
          <p:nvPr/>
        </p:nvSpPr>
        <p:spPr>
          <a:xfrm>
            <a:off x="970548" y="1258829"/>
            <a:ext cx="10676020" cy="1200329"/>
          </a:xfrm>
          <a:prstGeom prst="rect">
            <a:avLst/>
          </a:prstGeom>
          <a:noFill/>
        </p:spPr>
        <p:txBody>
          <a:bodyPr wrap="square" rtlCol="1">
            <a:spAutoFit/>
          </a:bodyPr>
          <a:lstStyle/>
          <a:p>
            <a:pPr algn="just" rtl="1"/>
            <a:r>
              <a:rPr lang="en-US" sz="2400" b="1" dirty="0">
                <a:solidFill>
                  <a:schemeClr val="tx1">
                    <a:lumMod val="75000"/>
                    <a:lumOff val="25000"/>
                  </a:schemeClr>
                </a:solidFill>
                <a:latin typeface=" "/>
                <a:cs typeface="B Nazanin" panose="00000400000000000000" pitchFamily="2" charset="-78"/>
              </a:rPr>
              <a:t>ABSA</a:t>
            </a:r>
            <a:r>
              <a:rPr lang="fa-IR" sz="2400" b="1" dirty="0">
                <a:solidFill>
                  <a:schemeClr val="tx1">
                    <a:lumMod val="75000"/>
                    <a:lumOff val="25000"/>
                  </a:schemeClr>
                </a:solidFill>
                <a:latin typeface=" "/>
                <a:cs typeface="B Nazanin" panose="00000400000000000000" pitchFamily="2" charset="-78"/>
              </a:rPr>
              <a:t> به جای تعیین احساسات کلی، جنبه ها (</a:t>
            </a:r>
            <a:r>
              <a:rPr lang="en-US" sz="2400" b="1" dirty="0">
                <a:solidFill>
                  <a:schemeClr val="tx1">
                    <a:lumMod val="75000"/>
                    <a:lumOff val="25000"/>
                  </a:schemeClr>
                </a:solidFill>
                <a:latin typeface=" "/>
                <a:cs typeface="B Nazanin" panose="00000400000000000000" pitchFamily="2" charset="-78"/>
              </a:rPr>
              <a:t>Aspects</a:t>
            </a:r>
            <a:r>
              <a:rPr lang="fa-IR" sz="2400" b="1" dirty="0">
                <a:solidFill>
                  <a:schemeClr val="tx1">
                    <a:lumMod val="75000"/>
                    <a:lumOff val="25000"/>
                  </a:schemeClr>
                </a:solidFill>
                <a:latin typeface=" "/>
                <a:cs typeface="B Nazanin" panose="00000400000000000000" pitchFamily="2" charset="-78"/>
              </a:rPr>
              <a:t>) یا ویژگی های خاص موجود در متن را شناسایی کرده و احساس را نسبت به هر جنبه به صورت جداگانه مشخص می کند. این رویکرد، تحلیل ریزدانه (</a:t>
            </a:r>
            <a:r>
              <a:rPr lang="en-US" sz="2400" b="1" dirty="0">
                <a:solidFill>
                  <a:schemeClr val="tx1">
                    <a:lumMod val="75000"/>
                    <a:lumOff val="25000"/>
                  </a:schemeClr>
                </a:solidFill>
                <a:latin typeface=" "/>
                <a:cs typeface="B Nazanin" panose="00000400000000000000" pitchFamily="2" charset="-78"/>
              </a:rPr>
              <a:t>Fine-grained Analysis</a:t>
            </a:r>
            <a:r>
              <a:rPr lang="fa-IR" sz="2400" b="1" dirty="0">
                <a:solidFill>
                  <a:schemeClr val="tx1">
                    <a:lumMod val="75000"/>
                    <a:lumOff val="25000"/>
                  </a:schemeClr>
                </a:solidFill>
                <a:latin typeface=" "/>
                <a:cs typeface="B Nazanin" panose="00000400000000000000" pitchFamily="2" charset="-78"/>
              </a:rPr>
              <a:t>) را ممکن می سازد.</a:t>
            </a:r>
          </a:p>
        </p:txBody>
      </p:sp>
      <p:pic>
        <p:nvPicPr>
          <p:cNvPr id="9" name="Picture 8">
            <a:extLst>
              <a:ext uri="{FF2B5EF4-FFF2-40B4-BE49-F238E27FC236}">
                <a16:creationId xmlns:a16="http://schemas.microsoft.com/office/drawing/2014/main" id="{F60ABB72-5FB6-E7B2-94F9-1FAE4653A861}"/>
              </a:ext>
            </a:extLst>
          </p:cNvPr>
          <p:cNvPicPr>
            <a:picLocks noChangeAspect="1"/>
          </p:cNvPicPr>
          <p:nvPr/>
        </p:nvPicPr>
        <p:blipFill>
          <a:blip r:embed="rId2"/>
          <a:stretch>
            <a:fillRect/>
          </a:stretch>
        </p:blipFill>
        <p:spPr>
          <a:xfrm>
            <a:off x="8627" y="2548694"/>
            <a:ext cx="12166116" cy="3493614"/>
          </a:xfrm>
          <a:prstGeom prst="rect">
            <a:avLst/>
          </a:prstGeom>
        </p:spPr>
      </p:pic>
      <p:sp>
        <p:nvSpPr>
          <p:cNvPr id="11" name="TextBox 10">
            <a:extLst>
              <a:ext uri="{FF2B5EF4-FFF2-40B4-BE49-F238E27FC236}">
                <a16:creationId xmlns:a16="http://schemas.microsoft.com/office/drawing/2014/main" id="{B5B08D1C-F45A-7AD0-9415-7A12C1C04FD6}"/>
              </a:ext>
            </a:extLst>
          </p:cNvPr>
          <p:cNvSpPr txBox="1"/>
          <p:nvPr/>
        </p:nvSpPr>
        <p:spPr>
          <a:xfrm>
            <a:off x="2393828" y="5750262"/>
            <a:ext cx="7395714" cy="461665"/>
          </a:xfrm>
          <a:prstGeom prst="rect">
            <a:avLst/>
          </a:prstGeom>
          <a:noFill/>
          <a:ln w="28575">
            <a:solidFill>
              <a:srgbClr val="969040"/>
            </a:solidFill>
          </a:ln>
        </p:spPr>
        <p:txBody>
          <a:bodyPr wrap="square" rtlCol="1">
            <a:spAutoFit/>
          </a:bodyPr>
          <a:lstStyle/>
          <a:p>
            <a:pPr algn="ctr" rtl="1"/>
            <a:r>
              <a:rPr lang="en-US" sz="2400" b="1" dirty="0">
                <a:solidFill>
                  <a:schemeClr val="tx1">
                    <a:lumMod val="75000"/>
                    <a:lumOff val="25000"/>
                  </a:schemeClr>
                </a:solidFill>
                <a:latin typeface=" "/>
                <a:cs typeface="B Nazanin" panose="00000400000000000000" pitchFamily="2" charset="-78"/>
              </a:rPr>
              <a:t>ABSA</a:t>
            </a:r>
            <a:r>
              <a:rPr lang="fa-IR" sz="2400" b="1" dirty="0">
                <a:solidFill>
                  <a:schemeClr val="tx1">
                    <a:lumMod val="75000"/>
                    <a:lumOff val="25000"/>
                  </a:schemeClr>
                </a:solidFill>
                <a:latin typeface=" "/>
                <a:cs typeface="B Nazanin" panose="00000400000000000000" pitchFamily="2" charset="-78"/>
              </a:rPr>
              <a:t> نظرات مبهم را به هوش عملیاتی و قابل اقدام تبدیل می کند.</a:t>
            </a:r>
          </a:p>
        </p:txBody>
      </p:sp>
    </p:spTree>
    <p:extLst>
      <p:ext uri="{BB962C8B-B14F-4D97-AF65-F5344CB8AC3E}">
        <p14:creationId xmlns:p14="http://schemas.microsoft.com/office/powerpoint/2010/main" val="2365129529"/>
      </p:ext>
    </p:extLst>
  </p:cSld>
  <p:clrMapOvr>
    <a:masterClrMapping/>
  </p:clrMapOvr>
  <mc:AlternateContent xmlns:mc="http://schemas.openxmlformats.org/markup-compatibility/2006">
    <mc:Choice xmlns:p14="http://schemas.microsoft.com/office/powerpoint/2010/main" Requires="p14">
      <p:transition spd="slow" p14:dur="2000" advTm="57161"/>
    </mc:Choice>
    <mc:Fallback>
      <p:transition spd="slow" advTm="57161"/>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F7EC"/>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D98B946-6642-75E8-19F4-1DB88CFE5E53}"/>
              </a:ext>
            </a:extLst>
          </p:cNvPr>
          <p:cNvSpPr txBox="1"/>
          <p:nvPr/>
        </p:nvSpPr>
        <p:spPr>
          <a:xfrm>
            <a:off x="1155032" y="646073"/>
            <a:ext cx="10676020" cy="523220"/>
          </a:xfrm>
          <a:prstGeom prst="rect">
            <a:avLst/>
          </a:prstGeom>
          <a:noFill/>
        </p:spPr>
        <p:txBody>
          <a:bodyPr wrap="square" rtlCol="1">
            <a:spAutoFit/>
          </a:bodyPr>
          <a:lstStyle/>
          <a:p>
            <a:pPr algn="r" rtl="1"/>
            <a:r>
              <a:rPr lang="fa-IR" sz="2800" b="1" dirty="0">
                <a:solidFill>
                  <a:srgbClr val="052D55"/>
                </a:solidFill>
                <a:latin typeface=" "/>
                <a:cs typeface="B Titr" panose="00000700000000000000" pitchFamily="2" charset="-78"/>
              </a:rPr>
              <a:t>آناتومی  </a:t>
            </a:r>
            <a:r>
              <a:rPr lang="en-US" sz="2800" b="1" dirty="0">
                <a:solidFill>
                  <a:srgbClr val="052D55"/>
                </a:solidFill>
                <a:latin typeface=" "/>
                <a:cs typeface="B Titr" panose="00000700000000000000" pitchFamily="2" charset="-78"/>
              </a:rPr>
              <a:t>ABSA</a:t>
            </a:r>
            <a:r>
              <a:rPr lang="fa-IR" sz="2800" b="1" dirty="0">
                <a:solidFill>
                  <a:srgbClr val="052D55"/>
                </a:solidFill>
                <a:latin typeface=" "/>
                <a:cs typeface="B Titr" panose="00000700000000000000" pitchFamily="2" charset="-78"/>
              </a:rPr>
              <a:t> : آشنایی با زیرمسائل اصلی</a:t>
            </a:r>
          </a:p>
        </p:txBody>
      </p:sp>
      <p:sp>
        <p:nvSpPr>
          <p:cNvPr id="3" name="TextBox 2">
            <a:extLst>
              <a:ext uri="{FF2B5EF4-FFF2-40B4-BE49-F238E27FC236}">
                <a16:creationId xmlns:a16="http://schemas.microsoft.com/office/drawing/2014/main" id="{A950DD12-DCEB-CA4C-484E-6C15A0842672}"/>
              </a:ext>
            </a:extLst>
          </p:cNvPr>
          <p:cNvSpPr txBox="1"/>
          <p:nvPr/>
        </p:nvSpPr>
        <p:spPr>
          <a:xfrm>
            <a:off x="970548" y="1258829"/>
            <a:ext cx="10676020" cy="830997"/>
          </a:xfrm>
          <a:prstGeom prst="rect">
            <a:avLst/>
          </a:prstGeom>
          <a:noFill/>
        </p:spPr>
        <p:txBody>
          <a:bodyPr wrap="square" rtlCol="1">
            <a:spAutoFit/>
          </a:bodyPr>
          <a:lstStyle/>
          <a:p>
            <a:pPr algn="just" rtl="1"/>
            <a:r>
              <a:rPr lang="fa-IR" sz="2400" b="1" dirty="0">
                <a:solidFill>
                  <a:schemeClr val="tx1">
                    <a:lumMod val="75000"/>
                    <a:lumOff val="25000"/>
                  </a:schemeClr>
                </a:solidFill>
                <a:latin typeface=" "/>
                <a:cs typeface="B Nazanin" panose="00000400000000000000" pitchFamily="2" charset="-78"/>
              </a:rPr>
              <a:t>فرآیند </a:t>
            </a:r>
            <a:r>
              <a:rPr lang="en-US" sz="2400" b="1" dirty="0">
                <a:solidFill>
                  <a:schemeClr val="tx1">
                    <a:lumMod val="75000"/>
                    <a:lumOff val="25000"/>
                  </a:schemeClr>
                </a:solidFill>
                <a:latin typeface=" "/>
                <a:cs typeface="B Nazanin" panose="00000400000000000000" pitchFamily="2" charset="-78"/>
              </a:rPr>
              <a:t>ABSA</a:t>
            </a:r>
            <a:r>
              <a:rPr lang="fa-IR" sz="2400" b="1" dirty="0">
                <a:solidFill>
                  <a:schemeClr val="tx1">
                    <a:lumMod val="75000"/>
                    <a:lumOff val="25000"/>
                  </a:schemeClr>
                </a:solidFill>
                <a:latin typeface=" "/>
                <a:cs typeface="B Nazanin" panose="00000400000000000000" pitchFamily="2" charset="-78"/>
              </a:rPr>
              <a:t> معمولاْ به چند وظیفه اصلی تقسیم می شود که می توانند به صورت متوالی(</a:t>
            </a:r>
            <a:r>
              <a:rPr lang="en-US" sz="2400" b="1" dirty="0">
                <a:solidFill>
                  <a:schemeClr val="tx1">
                    <a:lumMod val="75000"/>
                    <a:lumOff val="25000"/>
                  </a:schemeClr>
                </a:solidFill>
                <a:latin typeface=" "/>
                <a:cs typeface="B Nazanin" panose="00000400000000000000" pitchFamily="2" charset="-78"/>
              </a:rPr>
              <a:t>Pipeline</a:t>
            </a:r>
            <a:r>
              <a:rPr lang="fa-IR" sz="2400" b="1" dirty="0">
                <a:solidFill>
                  <a:schemeClr val="tx1">
                    <a:lumMod val="75000"/>
                    <a:lumOff val="25000"/>
                  </a:schemeClr>
                </a:solidFill>
                <a:latin typeface=" "/>
                <a:cs typeface="B Nazanin" panose="00000400000000000000" pitchFamily="2" charset="-78"/>
              </a:rPr>
              <a:t>) یا یکپارچه(</a:t>
            </a:r>
            <a:r>
              <a:rPr lang="en-US" sz="2400" b="1" dirty="0">
                <a:solidFill>
                  <a:schemeClr val="tx1">
                    <a:lumMod val="75000"/>
                    <a:lumOff val="25000"/>
                  </a:schemeClr>
                </a:solidFill>
                <a:latin typeface=" "/>
                <a:cs typeface="B Nazanin" panose="00000400000000000000" pitchFamily="2" charset="-78"/>
              </a:rPr>
              <a:t>End-to-End</a:t>
            </a:r>
            <a:r>
              <a:rPr lang="fa-IR" sz="2400" b="1" dirty="0">
                <a:solidFill>
                  <a:schemeClr val="tx1">
                    <a:lumMod val="75000"/>
                    <a:lumOff val="25000"/>
                  </a:schemeClr>
                </a:solidFill>
                <a:latin typeface=" "/>
                <a:cs typeface="B Nazanin" panose="00000400000000000000" pitchFamily="2" charset="-78"/>
              </a:rPr>
              <a:t>) انجام شوند</a:t>
            </a:r>
          </a:p>
        </p:txBody>
      </p:sp>
      <p:sp>
        <p:nvSpPr>
          <p:cNvPr id="2" name="Rectangle: Rounded Corners 1">
            <a:extLst>
              <a:ext uri="{FF2B5EF4-FFF2-40B4-BE49-F238E27FC236}">
                <a16:creationId xmlns:a16="http://schemas.microsoft.com/office/drawing/2014/main" id="{BE4586EF-2ED4-60E8-F647-64FEE1DA8D4B}"/>
              </a:ext>
            </a:extLst>
          </p:cNvPr>
          <p:cNvSpPr/>
          <p:nvPr/>
        </p:nvSpPr>
        <p:spPr>
          <a:xfrm>
            <a:off x="705853" y="5262865"/>
            <a:ext cx="10940715" cy="1090863"/>
          </a:xfrm>
          <a:prstGeom prst="roundRect">
            <a:avLst/>
          </a:prstGeom>
          <a:solidFill>
            <a:srgbClr val="F4EACF"/>
          </a:solidFill>
          <a:ln w="28575">
            <a:solidFill>
              <a:srgbClr val="96904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 name="TextBox 3">
            <a:extLst>
              <a:ext uri="{FF2B5EF4-FFF2-40B4-BE49-F238E27FC236}">
                <a16:creationId xmlns:a16="http://schemas.microsoft.com/office/drawing/2014/main" id="{B5B08D1C-F45A-7AD0-9415-7A12C1C04FD6}"/>
              </a:ext>
            </a:extLst>
          </p:cNvPr>
          <p:cNvSpPr txBox="1"/>
          <p:nvPr/>
        </p:nvSpPr>
        <p:spPr>
          <a:xfrm>
            <a:off x="970547" y="5368338"/>
            <a:ext cx="9035867" cy="830997"/>
          </a:xfrm>
          <a:prstGeom prst="rect">
            <a:avLst/>
          </a:prstGeom>
          <a:noFill/>
          <a:ln w="28575">
            <a:noFill/>
          </a:ln>
        </p:spPr>
        <p:txBody>
          <a:bodyPr wrap="square" rtlCol="1">
            <a:spAutoFit/>
          </a:bodyPr>
          <a:lstStyle/>
          <a:p>
            <a:pPr algn="just" rtl="1"/>
            <a:r>
              <a:rPr lang="fa-IR" sz="2400" b="1" dirty="0">
                <a:solidFill>
                  <a:schemeClr val="tx1">
                    <a:lumMod val="75000"/>
                    <a:lumOff val="25000"/>
                  </a:schemeClr>
                </a:solidFill>
                <a:latin typeface=" "/>
                <a:cs typeface="B Titr" panose="00000700000000000000" pitchFamily="2" charset="-78"/>
              </a:rPr>
              <a:t>نکته: </a:t>
            </a:r>
            <a:r>
              <a:rPr lang="fa-IR" sz="2400" b="1" dirty="0">
                <a:solidFill>
                  <a:schemeClr val="tx1">
                    <a:lumMod val="75000"/>
                    <a:lumOff val="25000"/>
                  </a:schemeClr>
                </a:solidFill>
                <a:latin typeface=" "/>
                <a:cs typeface="B Nazanin" panose="00000400000000000000" pitchFamily="2" charset="-78"/>
              </a:rPr>
              <a:t>مدل های </a:t>
            </a:r>
            <a:r>
              <a:rPr lang="en-US" sz="2400" b="1" dirty="0">
                <a:solidFill>
                  <a:schemeClr val="tx1">
                    <a:lumMod val="75000"/>
                    <a:lumOff val="25000"/>
                  </a:schemeClr>
                </a:solidFill>
                <a:latin typeface=" "/>
                <a:cs typeface="B Nazanin" panose="00000400000000000000" pitchFamily="2" charset="-78"/>
              </a:rPr>
              <a:t>End-to-End</a:t>
            </a:r>
            <a:r>
              <a:rPr lang="fa-IR" sz="2400" b="1" dirty="0">
                <a:solidFill>
                  <a:schemeClr val="tx1">
                    <a:lumMod val="75000"/>
                    <a:lumOff val="25000"/>
                  </a:schemeClr>
                </a:solidFill>
                <a:latin typeface=" "/>
                <a:cs typeface="B Nazanin" panose="00000400000000000000" pitchFamily="2" charset="-78"/>
              </a:rPr>
              <a:t> تمام این مراحل را در یک مرحله واحد و به صورت همزمان انجام می دهند تا از خطاهای آبشاری جلوگیری کنند</a:t>
            </a:r>
          </a:p>
        </p:txBody>
      </p:sp>
      <p:pic>
        <p:nvPicPr>
          <p:cNvPr id="6" name="Picture 5">
            <a:extLst>
              <a:ext uri="{FF2B5EF4-FFF2-40B4-BE49-F238E27FC236}">
                <a16:creationId xmlns:a16="http://schemas.microsoft.com/office/drawing/2014/main" id="{357A6CF7-4C25-9388-6FD2-5ECBE15D00BF}"/>
              </a:ext>
            </a:extLst>
          </p:cNvPr>
          <p:cNvPicPr>
            <a:picLocks noChangeAspect="1"/>
          </p:cNvPicPr>
          <p:nvPr/>
        </p:nvPicPr>
        <p:blipFill>
          <a:blip r:embed="rId2"/>
          <a:stretch>
            <a:fillRect/>
          </a:stretch>
        </p:blipFill>
        <p:spPr>
          <a:xfrm>
            <a:off x="10169174" y="5550441"/>
            <a:ext cx="1314633" cy="466790"/>
          </a:xfrm>
          <a:prstGeom prst="rect">
            <a:avLst/>
          </a:prstGeom>
        </p:spPr>
      </p:pic>
      <p:pic>
        <p:nvPicPr>
          <p:cNvPr id="7" name="Picture 6">
            <a:extLst>
              <a:ext uri="{FF2B5EF4-FFF2-40B4-BE49-F238E27FC236}">
                <a16:creationId xmlns:a16="http://schemas.microsoft.com/office/drawing/2014/main" id="{FE76DC36-E568-F789-0ACE-84DEA7FFE838}"/>
              </a:ext>
            </a:extLst>
          </p:cNvPr>
          <p:cNvPicPr>
            <a:picLocks noChangeAspect="1"/>
          </p:cNvPicPr>
          <p:nvPr/>
        </p:nvPicPr>
        <p:blipFill>
          <a:blip r:embed="rId3"/>
          <a:stretch>
            <a:fillRect/>
          </a:stretch>
        </p:blipFill>
        <p:spPr>
          <a:xfrm>
            <a:off x="1591626" y="2146343"/>
            <a:ext cx="9008748" cy="3060005"/>
          </a:xfrm>
          <a:prstGeom prst="rect">
            <a:avLst/>
          </a:prstGeom>
        </p:spPr>
      </p:pic>
    </p:spTree>
    <p:extLst>
      <p:ext uri="{BB962C8B-B14F-4D97-AF65-F5344CB8AC3E}">
        <p14:creationId xmlns:p14="http://schemas.microsoft.com/office/powerpoint/2010/main" val="1923963204"/>
      </p:ext>
    </p:extLst>
  </p:cSld>
  <p:clrMapOvr>
    <a:masterClrMapping/>
  </p:clrMapOvr>
  <mc:AlternateContent xmlns:mc="http://schemas.openxmlformats.org/markup-compatibility/2006">
    <mc:Choice xmlns:p14="http://schemas.microsoft.com/office/powerpoint/2010/main" Requires="p14">
      <p:transition spd="slow" p14:dur="2000" advTm="148064"/>
    </mc:Choice>
    <mc:Fallback>
      <p:transition spd="slow" advTm="148064"/>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F0EB"/>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D98B946-6642-75E8-19F4-1DB88CFE5E53}"/>
              </a:ext>
            </a:extLst>
          </p:cNvPr>
          <p:cNvSpPr txBox="1"/>
          <p:nvPr/>
        </p:nvSpPr>
        <p:spPr>
          <a:xfrm>
            <a:off x="1155032" y="646073"/>
            <a:ext cx="10676020" cy="523220"/>
          </a:xfrm>
          <a:prstGeom prst="rect">
            <a:avLst/>
          </a:prstGeom>
          <a:noFill/>
        </p:spPr>
        <p:txBody>
          <a:bodyPr wrap="square" rtlCol="1">
            <a:spAutoFit/>
          </a:bodyPr>
          <a:lstStyle/>
          <a:p>
            <a:pPr algn="r" rtl="1"/>
            <a:r>
              <a:rPr lang="fa-IR" sz="2800" b="1" dirty="0">
                <a:solidFill>
                  <a:srgbClr val="052D55"/>
                </a:solidFill>
                <a:latin typeface=" "/>
                <a:cs typeface="B Titr" panose="00000700000000000000" pitchFamily="2" charset="-78"/>
              </a:rPr>
              <a:t>نظرات خام تا استراتژی کسب و کار : چرا </a:t>
            </a:r>
            <a:r>
              <a:rPr lang="en-US" sz="2800" b="1" dirty="0">
                <a:solidFill>
                  <a:srgbClr val="052D55"/>
                </a:solidFill>
                <a:latin typeface=" "/>
                <a:cs typeface="B Titr" panose="00000700000000000000" pitchFamily="2" charset="-78"/>
              </a:rPr>
              <a:t>ABSA</a:t>
            </a:r>
            <a:r>
              <a:rPr lang="fa-IR" sz="2800" b="1" dirty="0">
                <a:solidFill>
                  <a:srgbClr val="052D55"/>
                </a:solidFill>
                <a:latin typeface=" "/>
                <a:cs typeface="B Titr" panose="00000700000000000000" pitchFamily="2" charset="-78"/>
              </a:rPr>
              <a:t> اهمیت دارد؟</a:t>
            </a:r>
          </a:p>
        </p:txBody>
      </p:sp>
      <p:graphicFrame>
        <p:nvGraphicFramePr>
          <p:cNvPr id="7" name="Table 6">
            <a:extLst>
              <a:ext uri="{FF2B5EF4-FFF2-40B4-BE49-F238E27FC236}">
                <a16:creationId xmlns:a16="http://schemas.microsoft.com/office/drawing/2014/main" id="{80FE118B-3C8E-A0A3-E315-103DDFA754A2}"/>
              </a:ext>
            </a:extLst>
          </p:cNvPr>
          <p:cNvGraphicFramePr>
            <a:graphicFrameLocks noGrp="1"/>
          </p:cNvGraphicFramePr>
          <p:nvPr>
            <p:extLst>
              <p:ext uri="{D42A27DB-BD31-4B8C-83A1-F6EECF244321}">
                <p14:modId xmlns:p14="http://schemas.microsoft.com/office/powerpoint/2010/main" val="1357791063"/>
              </p:ext>
            </p:extLst>
          </p:nvPr>
        </p:nvGraphicFramePr>
        <p:xfrm>
          <a:off x="1155030" y="1728171"/>
          <a:ext cx="10532144" cy="4586904"/>
        </p:xfrm>
        <a:graphic>
          <a:graphicData uri="http://schemas.openxmlformats.org/drawingml/2006/table">
            <a:tbl>
              <a:tblPr rtl="1" firstRow="1" bandRow="1">
                <a:tableStyleId>{5C22544A-7EE6-4342-B048-85BDC9FD1C3A}</a:tableStyleId>
              </a:tblPr>
              <a:tblGrid>
                <a:gridCol w="5266072">
                  <a:extLst>
                    <a:ext uri="{9D8B030D-6E8A-4147-A177-3AD203B41FA5}">
                      <a16:colId xmlns:a16="http://schemas.microsoft.com/office/drawing/2014/main" val="3201932798"/>
                    </a:ext>
                  </a:extLst>
                </a:gridCol>
                <a:gridCol w="5266072">
                  <a:extLst>
                    <a:ext uri="{9D8B030D-6E8A-4147-A177-3AD203B41FA5}">
                      <a16:colId xmlns:a16="http://schemas.microsoft.com/office/drawing/2014/main" val="3216447295"/>
                    </a:ext>
                  </a:extLst>
                </a:gridCol>
              </a:tblGrid>
              <a:tr h="2293452">
                <a:tc>
                  <a:txBody>
                    <a:bodyPr/>
                    <a:lstStyle/>
                    <a:p>
                      <a:pPr rtl="1"/>
                      <a:endParaRPr lang="fa-IR"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rtl="1"/>
                      <a:endParaRPr lang="fa-I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62246448"/>
                  </a:ext>
                </a:extLst>
              </a:tr>
              <a:tr h="2293452">
                <a:tc>
                  <a:txBody>
                    <a:bodyPr/>
                    <a:lstStyle/>
                    <a:p>
                      <a:pPr rtl="1"/>
                      <a:endParaRPr lang="fa-IR"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rtl="1"/>
                      <a:endParaRPr lang="fa-IR"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97043686"/>
                  </a:ext>
                </a:extLst>
              </a:tr>
            </a:tbl>
          </a:graphicData>
        </a:graphic>
      </p:graphicFrame>
      <p:sp>
        <p:nvSpPr>
          <p:cNvPr id="8" name="TextBox 7">
            <a:extLst>
              <a:ext uri="{FF2B5EF4-FFF2-40B4-BE49-F238E27FC236}">
                <a16:creationId xmlns:a16="http://schemas.microsoft.com/office/drawing/2014/main" id="{A950DD12-DCEB-CA4C-484E-6C15A0842672}"/>
              </a:ext>
            </a:extLst>
          </p:cNvPr>
          <p:cNvSpPr txBox="1"/>
          <p:nvPr/>
        </p:nvSpPr>
        <p:spPr>
          <a:xfrm>
            <a:off x="8073150" y="2485846"/>
            <a:ext cx="3421017" cy="1323439"/>
          </a:xfrm>
          <a:prstGeom prst="rect">
            <a:avLst/>
          </a:prstGeom>
          <a:noFill/>
        </p:spPr>
        <p:txBody>
          <a:bodyPr wrap="square" rtlCol="1">
            <a:spAutoFit/>
          </a:bodyPr>
          <a:lstStyle/>
          <a:p>
            <a:pPr algn="just" rtl="1"/>
            <a:r>
              <a:rPr lang="fa-IR" sz="1600" dirty="0">
                <a:solidFill>
                  <a:schemeClr val="tx1">
                    <a:lumMod val="75000"/>
                    <a:lumOff val="25000"/>
                  </a:schemeClr>
                </a:solidFill>
                <a:latin typeface=" "/>
                <a:cs typeface="B Nazanin" panose="00000400000000000000" pitchFamily="2" charset="-78"/>
              </a:rPr>
              <a:t>به جای دانستن اینکه چند درصد نظرات «منفی» است، کسب و کار ها می فهمند که نقاط ضعف و قوت محصول یا خدمت شان در کدام بخش ها ست. این اطلاعات مستقیماْ به تیم مهندسی برای الویت بندی بهبودها کمک می کند</a:t>
            </a:r>
          </a:p>
        </p:txBody>
      </p:sp>
      <p:sp>
        <p:nvSpPr>
          <p:cNvPr id="9" name="TextBox 8">
            <a:extLst>
              <a:ext uri="{FF2B5EF4-FFF2-40B4-BE49-F238E27FC236}">
                <a16:creationId xmlns:a16="http://schemas.microsoft.com/office/drawing/2014/main" id="{CEAACFC9-7C76-3DBF-7369-3D31DF458D5E}"/>
              </a:ext>
            </a:extLst>
          </p:cNvPr>
          <p:cNvSpPr txBox="1"/>
          <p:nvPr/>
        </p:nvSpPr>
        <p:spPr>
          <a:xfrm>
            <a:off x="8123681" y="1857196"/>
            <a:ext cx="3370487" cy="369332"/>
          </a:xfrm>
          <a:prstGeom prst="rect">
            <a:avLst/>
          </a:prstGeom>
          <a:noFill/>
        </p:spPr>
        <p:txBody>
          <a:bodyPr wrap="square" rtlCol="1">
            <a:spAutoFit/>
          </a:bodyPr>
          <a:lstStyle/>
          <a:p>
            <a:pPr algn="just" rtl="1"/>
            <a:r>
              <a:rPr lang="fa-IR" b="1" dirty="0">
                <a:solidFill>
                  <a:schemeClr val="tx1">
                    <a:lumMod val="75000"/>
                    <a:lumOff val="25000"/>
                  </a:schemeClr>
                </a:solidFill>
                <a:latin typeface=" "/>
                <a:cs typeface="B Zar" panose="00000400000000000000" pitchFamily="2" charset="-78"/>
              </a:rPr>
              <a:t>۱. استخراج نقاط قوت و ضعف محصول</a:t>
            </a:r>
          </a:p>
        </p:txBody>
      </p:sp>
      <p:sp>
        <p:nvSpPr>
          <p:cNvPr id="11" name="TextBox 10">
            <a:extLst>
              <a:ext uri="{FF2B5EF4-FFF2-40B4-BE49-F238E27FC236}">
                <a16:creationId xmlns:a16="http://schemas.microsoft.com/office/drawing/2014/main" id="{E245F88F-F2D5-5BA5-EF75-E5D3D9DAA155}"/>
              </a:ext>
            </a:extLst>
          </p:cNvPr>
          <p:cNvSpPr txBox="1"/>
          <p:nvPr/>
        </p:nvSpPr>
        <p:spPr>
          <a:xfrm>
            <a:off x="8077200" y="4820364"/>
            <a:ext cx="3416967" cy="1323439"/>
          </a:xfrm>
          <a:prstGeom prst="rect">
            <a:avLst/>
          </a:prstGeom>
          <a:noFill/>
        </p:spPr>
        <p:txBody>
          <a:bodyPr wrap="square" rtlCol="1">
            <a:spAutoFit/>
          </a:bodyPr>
          <a:lstStyle/>
          <a:p>
            <a:pPr algn="just" rtl="1"/>
            <a:r>
              <a:rPr lang="fa-IR" sz="1600" dirty="0">
                <a:solidFill>
                  <a:schemeClr val="tx1">
                    <a:lumMod val="75000"/>
                    <a:lumOff val="25000"/>
                  </a:schemeClr>
                </a:solidFill>
                <a:latin typeface=" "/>
                <a:cs typeface="B Nazanin" panose="00000400000000000000" pitchFamily="2" charset="-78"/>
              </a:rPr>
              <a:t>نقاط قوت شناسایی شده (جنبه های با احساس مثبت) می توانند در کمپین های تبلیغاتی برجسته شوند. هم چنین می توان ویژگی های محصول خود را با محصولات رقبا به صورت جنبه-به-جنبه مقایسه کرد.</a:t>
            </a:r>
          </a:p>
        </p:txBody>
      </p:sp>
      <p:sp>
        <p:nvSpPr>
          <p:cNvPr id="12" name="TextBox 11">
            <a:extLst>
              <a:ext uri="{FF2B5EF4-FFF2-40B4-BE49-F238E27FC236}">
                <a16:creationId xmlns:a16="http://schemas.microsoft.com/office/drawing/2014/main" id="{B868ED31-9CF7-7614-C34B-2D53FABB6EAC}"/>
              </a:ext>
            </a:extLst>
          </p:cNvPr>
          <p:cNvSpPr txBox="1"/>
          <p:nvPr/>
        </p:nvSpPr>
        <p:spPr>
          <a:xfrm>
            <a:off x="8515350" y="4191714"/>
            <a:ext cx="2978818" cy="369332"/>
          </a:xfrm>
          <a:prstGeom prst="rect">
            <a:avLst/>
          </a:prstGeom>
          <a:noFill/>
        </p:spPr>
        <p:txBody>
          <a:bodyPr wrap="square" rtlCol="1">
            <a:spAutoFit/>
          </a:bodyPr>
          <a:lstStyle/>
          <a:p>
            <a:pPr algn="just" rtl="1"/>
            <a:r>
              <a:rPr lang="fa-IR" b="1" dirty="0">
                <a:solidFill>
                  <a:schemeClr val="tx1">
                    <a:lumMod val="75000"/>
                    <a:lumOff val="25000"/>
                  </a:schemeClr>
                </a:solidFill>
                <a:latin typeface=" "/>
                <a:cs typeface="B Zar" panose="00000400000000000000" pitchFamily="2" charset="-78"/>
              </a:rPr>
              <a:t>3. بازاریابی هوشمند و تحلیل رقبا</a:t>
            </a:r>
          </a:p>
        </p:txBody>
      </p:sp>
      <p:sp>
        <p:nvSpPr>
          <p:cNvPr id="13" name="TextBox 12">
            <a:extLst>
              <a:ext uri="{FF2B5EF4-FFF2-40B4-BE49-F238E27FC236}">
                <a16:creationId xmlns:a16="http://schemas.microsoft.com/office/drawing/2014/main" id="{ECE77BE9-0360-DF37-0409-1874D96C3C34}"/>
              </a:ext>
            </a:extLst>
          </p:cNvPr>
          <p:cNvSpPr txBox="1"/>
          <p:nvPr/>
        </p:nvSpPr>
        <p:spPr>
          <a:xfrm>
            <a:off x="2752725" y="2485846"/>
            <a:ext cx="3394890" cy="1077218"/>
          </a:xfrm>
          <a:prstGeom prst="rect">
            <a:avLst/>
          </a:prstGeom>
          <a:noFill/>
        </p:spPr>
        <p:txBody>
          <a:bodyPr wrap="square" rtlCol="1">
            <a:spAutoFit/>
          </a:bodyPr>
          <a:lstStyle/>
          <a:p>
            <a:pPr algn="just" rtl="1"/>
            <a:r>
              <a:rPr lang="fa-IR" sz="1600" dirty="0">
                <a:solidFill>
                  <a:schemeClr val="tx1">
                    <a:lumMod val="75000"/>
                    <a:lumOff val="25000"/>
                  </a:schemeClr>
                </a:solidFill>
                <a:latin typeface=" "/>
                <a:cs typeface="B Nazanin" panose="00000400000000000000" pitchFamily="2" charset="-78"/>
              </a:rPr>
              <a:t>مدیران می توانند تصمیمات استراتژیک مانند اصلاح قیمت گذاری، بهبود فرآیندهای خدماتی یا تغییرات در نقشه راه محصول را براساس تحلیل های دقیق و ساختاریافته اتخاذ کنند.</a:t>
            </a:r>
          </a:p>
        </p:txBody>
      </p:sp>
      <p:sp>
        <p:nvSpPr>
          <p:cNvPr id="14" name="TextBox 13">
            <a:extLst>
              <a:ext uri="{FF2B5EF4-FFF2-40B4-BE49-F238E27FC236}">
                <a16:creationId xmlns:a16="http://schemas.microsoft.com/office/drawing/2014/main" id="{D06FD7A6-2262-F8DF-E3EB-FF7DCD1C1848}"/>
              </a:ext>
            </a:extLst>
          </p:cNvPr>
          <p:cNvSpPr txBox="1"/>
          <p:nvPr/>
        </p:nvSpPr>
        <p:spPr>
          <a:xfrm>
            <a:off x="3028950" y="1926968"/>
            <a:ext cx="3169196" cy="369332"/>
          </a:xfrm>
          <a:prstGeom prst="rect">
            <a:avLst/>
          </a:prstGeom>
          <a:noFill/>
        </p:spPr>
        <p:txBody>
          <a:bodyPr wrap="square" rtlCol="1">
            <a:spAutoFit/>
          </a:bodyPr>
          <a:lstStyle/>
          <a:p>
            <a:pPr algn="just" rtl="1"/>
            <a:r>
              <a:rPr lang="fa-IR" b="1" dirty="0">
                <a:solidFill>
                  <a:schemeClr val="tx1">
                    <a:lumMod val="75000"/>
                    <a:lumOff val="25000"/>
                  </a:schemeClr>
                </a:solidFill>
                <a:latin typeface=" "/>
                <a:cs typeface="B Zar" panose="00000400000000000000" pitchFamily="2" charset="-78"/>
              </a:rPr>
              <a:t>2. کمک به تصمیم گیری داده-محور</a:t>
            </a:r>
          </a:p>
        </p:txBody>
      </p:sp>
      <p:sp>
        <p:nvSpPr>
          <p:cNvPr id="15" name="TextBox 14">
            <a:extLst>
              <a:ext uri="{FF2B5EF4-FFF2-40B4-BE49-F238E27FC236}">
                <a16:creationId xmlns:a16="http://schemas.microsoft.com/office/drawing/2014/main" id="{F2CA7321-8445-51C6-50FA-AFEA5A079A2A}"/>
              </a:ext>
            </a:extLst>
          </p:cNvPr>
          <p:cNvSpPr txBox="1"/>
          <p:nvPr/>
        </p:nvSpPr>
        <p:spPr>
          <a:xfrm>
            <a:off x="2701110" y="4820364"/>
            <a:ext cx="3394890" cy="830997"/>
          </a:xfrm>
          <a:prstGeom prst="rect">
            <a:avLst/>
          </a:prstGeom>
          <a:noFill/>
        </p:spPr>
        <p:txBody>
          <a:bodyPr wrap="square" rtlCol="1">
            <a:spAutoFit/>
          </a:bodyPr>
          <a:lstStyle/>
          <a:p>
            <a:pPr algn="just" rtl="1"/>
            <a:r>
              <a:rPr lang="fa-IR" sz="1600" dirty="0">
                <a:solidFill>
                  <a:schemeClr val="tx1">
                    <a:lumMod val="75000"/>
                    <a:lumOff val="25000"/>
                  </a:schemeClr>
                </a:solidFill>
                <a:latin typeface=" "/>
                <a:cs typeface="B Nazanin" panose="00000400000000000000" pitchFamily="2" charset="-78"/>
              </a:rPr>
              <a:t>درک واکنش های عمومی به جنبه های مختلف یک رویداد سیاسی یا اجتماعی، تحلیلی عمیق از روندهای کلی ارائه می دهد.</a:t>
            </a:r>
          </a:p>
        </p:txBody>
      </p:sp>
      <p:sp>
        <p:nvSpPr>
          <p:cNvPr id="16" name="TextBox 15">
            <a:extLst>
              <a:ext uri="{FF2B5EF4-FFF2-40B4-BE49-F238E27FC236}">
                <a16:creationId xmlns:a16="http://schemas.microsoft.com/office/drawing/2014/main" id="{62FE6EFE-0E6E-96BA-E08D-D2FE9B551C29}"/>
              </a:ext>
            </a:extLst>
          </p:cNvPr>
          <p:cNvSpPr txBox="1"/>
          <p:nvPr/>
        </p:nvSpPr>
        <p:spPr>
          <a:xfrm>
            <a:off x="2752725" y="4191714"/>
            <a:ext cx="3394890" cy="369332"/>
          </a:xfrm>
          <a:prstGeom prst="rect">
            <a:avLst/>
          </a:prstGeom>
          <a:noFill/>
        </p:spPr>
        <p:txBody>
          <a:bodyPr wrap="square" rtlCol="1">
            <a:spAutoFit/>
          </a:bodyPr>
          <a:lstStyle/>
          <a:p>
            <a:pPr algn="just" rtl="1"/>
            <a:r>
              <a:rPr lang="fa-IR" b="1" dirty="0">
                <a:solidFill>
                  <a:schemeClr val="tx1">
                    <a:lumMod val="75000"/>
                    <a:lumOff val="25000"/>
                  </a:schemeClr>
                </a:solidFill>
                <a:latin typeface=" "/>
                <a:cs typeface="B Zar" panose="00000400000000000000" pitchFamily="2" charset="-78"/>
              </a:rPr>
              <a:t>4. افزایش دقت در پایش افکار عمومی</a:t>
            </a:r>
          </a:p>
        </p:txBody>
      </p:sp>
      <p:pic>
        <p:nvPicPr>
          <p:cNvPr id="18" name="Picture 17">
            <a:extLst>
              <a:ext uri="{FF2B5EF4-FFF2-40B4-BE49-F238E27FC236}">
                <a16:creationId xmlns:a16="http://schemas.microsoft.com/office/drawing/2014/main" id="{FF0FA210-6777-1ADC-7CD2-BE594D2AEB7F}"/>
              </a:ext>
            </a:extLst>
          </p:cNvPr>
          <p:cNvPicPr>
            <a:picLocks noChangeAspect="1"/>
          </p:cNvPicPr>
          <p:nvPr/>
        </p:nvPicPr>
        <p:blipFill>
          <a:blip r:embed="rId4"/>
          <a:stretch>
            <a:fillRect/>
          </a:stretch>
        </p:blipFill>
        <p:spPr>
          <a:xfrm>
            <a:off x="1227272" y="2483704"/>
            <a:ext cx="1428949" cy="1438476"/>
          </a:xfrm>
          <a:prstGeom prst="rect">
            <a:avLst/>
          </a:prstGeom>
        </p:spPr>
      </p:pic>
      <p:pic>
        <p:nvPicPr>
          <p:cNvPr id="20" name="Picture 19">
            <a:extLst>
              <a:ext uri="{FF2B5EF4-FFF2-40B4-BE49-F238E27FC236}">
                <a16:creationId xmlns:a16="http://schemas.microsoft.com/office/drawing/2014/main" id="{03842DC7-BAC5-ECA0-5A41-32C4221CE2D4}"/>
              </a:ext>
            </a:extLst>
          </p:cNvPr>
          <p:cNvPicPr>
            <a:picLocks noChangeAspect="1"/>
          </p:cNvPicPr>
          <p:nvPr/>
        </p:nvPicPr>
        <p:blipFill>
          <a:blip r:embed="rId5"/>
          <a:stretch>
            <a:fillRect/>
          </a:stretch>
        </p:blipFill>
        <p:spPr>
          <a:xfrm>
            <a:off x="1227272" y="4814805"/>
            <a:ext cx="1333686" cy="1419423"/>
          </a:xfrm>
          <a:prstGeom prst="rect">
            <a:avLst/>
          </a:prstGeom>
        </p:spPr>
      </p:pic>
      <p:pic>
        <p:nvPicPr>
          <p:cNvPr id="22" name="Picture 21">
            <a:extLst>
              <a:ext uri="{FF2B5EF4-FFF2-40B4-BE49-F238E27FC236}">
                <a16:creationId xmlns:a16="http://schemas.microsoft.com/office/drawing/2014/main" id="{CC1CE60C-4A38-1E76-1100-47DB70B7ACA8}"/>
              </a:ext>
            </a:extLst>
          </p:cNvPr>
          <p:cNvPicPr>
            <a:picLocks noChangeAspect="1"/>
          </p:cNvPicPr>
          <p:nvPr/>
        </p:nvPicPr>
        <p:blipFill>
          <a:blip r:embed="rId6"/>
          <a:stretch>
            <a:fillRect/>
          </a:stretch>
        </p:blipFill>
        <p:spPr>
          <a:xfrm>
            <a:off x="6479773" y="2485846"/>
            <a:ext cx="1400370" cy="1438476"/>
          </a:xfrm>
          <a:prstGeom prst="rect">
            <a:avLst/>
          </a:prstGeom>
        </p:spPr>
      </p:pic>
      <p:pic>
        <p:nvPicPr>
          <p:cNvPr id="24" name="Picture 23">
            <a:extLst>
              <a:ext uri="{FF2B5EF4-FFF2-40B4-BE49-F238E27FC236}">
                <a16:creationId xmlns:a16="http://schemas.microsoft.com/office/drawing/2014/main" id="{A5BA53C2-9B4B-311E-81CF-F2256D9DABB7}"/>
              </a:ext>
            </a:extLst>
          </p:cNvPr>
          <p:cNvPicPr>
            <a:picLocks noChangeAspect="1"/>
          </p:cNvPicPr>
          <p:nvPr/>
        </p:nvPicPr>
        <p:blipFill>
          <a:blip r:embed="rId7"/>
          <a:stretch>
            <a:fillRect/>
          </a:stretch>
        </p:blipFill>
        <p:spPr>
          <a:xfrm>
            <a:off x="6562626" y="4810043"/>
            <a:ext cx="1409897" cy="1428949"/>
          </a:xfrm>
          <a:prstGeom prst="rect">
            <a:avLst/>
          </a:prstGeom>
        </p:spPr>
      </p:pic>
      <p:pic>
        <p:nvPicPr>
          <p:cNvPr id="17" name="Audio 16">
            <a:hlinkClick r:id="" action="ppaction://media"/>
            <a:extLst>
              <a:ext uri="{FF2B5EF4-FFF2-40B4-BE49-F238E27FC236}">
                <a16:creationId xmlns:a16="http://schemas.microsoft.com/office/drawing/2014/main" id="{DA965F8C-5384-71E7-BA60-7E23E7E4B666}"/>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04748624"/>
      </p:ext>
    </p:extLst>
  </p:cSld>
  <p:clrMapOvr>
    <a:masterClrMapping/>
  </p:clrMapOvr>
  <mc:AlternateContent xmlns:mc="http://schemas.openxmlformats.org/markup-compatibility/2006">
    <mc:Choice xmlns:p14="http://schemas.microsoft.com/office/powerpoint/2010/main" Requires="p14">
      <p:transition spd="slow" p14:dur="2000" advTm="144036"/>
    </mc:Choice>
    <mc:Fallback>
      <p:transition spd="slow" advTm="1440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F0EB"/>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6E849-6585-4BD2-8474-B0E12A44EB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527"/>
            <a:ext cx="12192000" cy="6821473"/>
          </a:xfrm>
          <a:prstGeom prst="rect">
            <a:avLst/>
          </a:prstGeom>
        </p:spPr>
      </p:pic>
      <p:sp>
        <p:nvSpPr>
          <p:cNvPr id="33" name="Oval 32">
            <a:extLst>
              <a:ext uri="{FF2B5EF4-FFF2-40B4-BE49-F238E27FC236}">
                <a16:creationId xmlns:a16="http://schemas.microsoft.com/office/drawing/2014/main" id="{8D5FBDE8-5059-F125-C3FA-D311CDECB5F8}"/>
              </a:ext>
            </a:extLst>
          </p:cNvPr>
          <p:cNvSpPr/>
          <p:nvPr/>
        </p:nvSpPr>
        <p:spPr>
          <a:xfrm>
            <a:off x="11132746" y="4944496"/>
            <a:ext cx="180000" cy="180000"/>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dirty="0"/>
          </a:p>
        </p:txBody>
      </p:sp>
      <p:sp>
        <p:nvSpPr>
          <p:cNvPr id="31" name="Oval 30">
            <a:extLst>
              <a:ext uri="{FF2B5EF4-FFF2-40B4-BE49-F238E27FC236}">
                <a16:creationId xmlns:a16="http://schemas.microsoft.com/office/drawing/2014/main" id="{6AE26CA3-BE57-90A2-2FAB-8DFC85EE38FE}"/>
              </a:ext>
            </a:extLst>
          </p:cNvPr>
          <p:cNvSpPr/>
          <p:nvPr/>
        </p:nvSpPr>
        <p:spPr>
          <a:xfrm>
            <a:off x="8337632" y="4935870"/>
            <a:ext cx="180000" cy="180000"/>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dirty="0"/>
          </a:p>
        </p:txBody>
      </p:sp>
      <p:sp>
        <p:nvSpPr>
          <p:cNvPr id="22" name="Oval 21">
            <a:extLst>
              <a:ext uri="{FF2B5EF4-FFF2-40B4-BE49-F238E27FC236}">
                <a16:creationId xmlns:a16="http://schemas.microsoft.com/office/drawing/2014/main" id="{F623754E-5A8E-C797-DE38-CB08ADB69D32}"/>
              </a:ext>
            </a:extLst>
          </p:cNvPr>
          <p:cNvSpPr/>
          <p:nvPr/>
        </p:nvSpPr>
        <p:spPr>
          <a:xfrm>
            <a:off x="2532398" y="4937116"/>
            <a:ext cx="180000" cy="180000"/>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dirty="0"/>
          </a:p>
        </p:txBody>
      </p:sp>
      <p:sp>
        <p:nvSpPr>
          <p:cNvPr id="18" name="Oval 17">
            <a:extLst>
              <a:ext uri="{FF2B5EF4-FFF2-40B4-BE49-F238E27FC236}">
                <a16:creationId xmlns:a16="http://schemas.microsoft.com/office/drawing/2014/main" id="{DDF2FAB8-8D6E-4CFC-3368-74B3A0D8184A}"/>
              </a:ext>
            </a:extLst>
          </p:cNvPr>
          <p:cNvSpPr/>
          <p:nvPr/>
        </p:nvSpPr>
        <p:spPr>
          <a:xfrm>
            <a:off x="5434547" y="4931037"/>
            <a:ext cx="180000" cy="180000"/>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dirty="0"/>
          </a:p>
        </p:txBody>
      </p:sp>
      <p:sp>
        <p:nvSpPr>
          <p:cNvPr id="10" name="TextBox 9">
            <a:extLst>
              <a:ext uri="{FF2B5EF4-FFF2-40B4-BE49-F238E27FC236}">
                <a16:creationId xmlns:a16="http://schemas.microsoft.com/office/drawing/2014/main" id="{3D98B946-6642-75E8-19F4-1DB88CFE5E53}"/>
              </a:ext>
            </a:extLst>
          </p:cNvPr>
          <p:cNvSpPr txBox="1"/>
          <p:nvPr/>
        </p:nvSpPr>
        <p:spPr>
          <a:xfrm>
            <a:off x="719095" y="518477"/>
            <a:ext cx="10676020" cy="523220"/>
          </a:xfrm>
          <a:prstGeom prst="rect">
            <a:avLst/>
          </a:prstGeom>
          <a:noFill/>
        </p:spPr>
        <p:txBody>
          <a:bodyPr wrap="square" rtlCol="1">
            <a:spAutoFit/>
          </a:bodyPr>
          <a:lstStyle/>
          <a:p>
            <a:pPr algn="r" rtl="1"/>
            <a:r>
              <a:rPr lang="fa-IR" sz="2800" b="1" dirty="0">
                <a:solidFill>
                  <a:srgbClr val="052D55"/>
                </a:solidFill>
                <a:latin typeface=" "/>
                <a:cs typeface="B Titr" panose="00000700000000000000" pitchFamily="2" charset="-78"/>
              </a:rPr>
              <a:t>تکامل تکنولوژی در </a:t>
            </a:r>
            <a:r>
              <a:rPr lang="en-US" sz="2800" b="1" dirty="0">
                <a:solidFill>
                  <a:srgbClr val="052D55"/>
                </a:solidFill>
                <a:latin typeface=" "/>
                <a:cs typeface="B Titr" panose="00000700000000000000" pitchFamily="2" charset="-78"/>
              </a:rPr>
              <a:t>ABSA</a:t>
            </a:r>
            <a:r>
              <a:rPr lang="fa-IR" sz="2800" b="1" dirty="0">
                <a:solidFill>
                  <a:srgbClr val="052D55"/>
                </a:solidFill>
                <a:latin typeface=" "/>
                <a:cs typeface="B Titr" panose="00000700000000000000" pitchFamily="2" charset="-78"/>
              </a:rPr>
              <a:t> : از قوانین دستوری تا شبکه های ترنسفورمر؟</a:t>
            </a:r>
          </a:p>
        </p:txBody>
      </p:sp>
      <p:sp>
        <p:nvSpPr>
          <p:cNvPr id="4" name="TextBox 3">
            <a:extLst>
              <a:ext uri="{FF2B5EF4-FFF2-40B4-BE49-F238E27FC236}">
                <a16:creationId xmlns:a16="http://schemas.microsoft.com/office/drawing/2014/main" id="{393C565F-AB49-A143-FFFA-6911691DFACB}"/>
              </a:ext>
            </a:extLst>
          </p:cNvPr>
          <p:cNvSpPr txBox="1"/>
          <p:nvPr/>
        </p:nvSpPr>
        <p:spPr>
          <a:xfrm>
            <a:off x="9399181" y="2488011"/>
            <a:ext cx="1995934" cy="923330"/>
          </a:xfrm>
          <a:prstGeom prst="rect">
            <a:avLst/>
          </a:prstGeom>
          <a:noFill/>
        </p:spPr>
        <p:txBody>
          <a:bodyPr wrap="square" rtlCol="1">
            <a:spAutoFit/>
          </a:bodyPr>
          <a:lstStyle/>
          <a:p>
            <a:pPr algn="ctr"/>
            <a:r>
              <a:rPr lang="fa-IR" dirty="0">
                <a:solidFill>
                  <a:srgbClr val="052D55"/>
                </a:solidFill>
                <a:cs typeface="B Titr" panose="00000700000000000000" pitchFamily="2" charset="-78"/>
              </a:rPr>
              <a:t>دوران اولیه</a:t>
            </a:r>
          </a:p>
          <a:p>
            <a:pPr algn="ctr" rtl="1"/>
            <a:r>
              <a:rPr lang="en-US" b="1" dirty="0">
                <a:solidFill>
                  <a:srgbClr val="052D55"/>
                </a:solidFill>
                <a:cs typeface="+mj-cs"/>
              </a:rPr>
              <a:t>(Rule-based &amp; Lexicon-based)</a:t>
            </a:r>
            <a:endParaRPr lang="fa-IR" b="1" dirty="0">
              <a:solidFill>
                <a:srgbClr val="052D55"/>
              </a:solidFill>
              <a:cs typeface="+mj-cs"/>
            </a:endParaRPr>
          </a:p>
        </p:txBody>
      </p:sp>
      <p:sp>
        <p:nvSpPr>
          <p:cNvPr id="5" name="TextBox 4">
            <a:extLst>
              <a:ext uri="{FF2B5EF4-FFF2-40B4-BE49-F238E27FC236}">
                <a16:creationId xmlns:a16="http://schemas.microsoft.com/office/drawing/2014/main" id="{5D49E53A-DC08-0CFA-8737-4B4C4E84D394}"/>
              </a:ext>
            </a:extLst>
          </p:cNvPr>
          <p:cNvSpPr txBox="1"/>
          <p:nvPr/>
        </p:nvSpPr>
        <p:spPr>
          <a:xfrm>
            <a:off x="9399181" y="3574382"/>
            <a:ext cx="1995934" cy="1169551"/>
          </a:xfrm>
          <a:prstGeom prst="rect">
            <a:avLst/>
          </a:prstGeom>
          <a:noFill/>
        </p:spPr>
        <p:txBody>
          <a:bodyPr wrap="square" rtlCol="1">
            <a:spAutoFit/>
          </a:bodyPr>
          <a:lstStyle/>
          <a:p>
            <a:pPr algn="just" rtl="1"/>
            <a:r>
              <a:rPr lang="fa-IR" sz="1400" b="1" dirty="0">
                <a:solidFill>
                  <a:srgbClr val="052D55"/>
                </a:solidFill>
                <a:cs typeface="B Nazanin" panose="00000400000000000000" pitchFamily="2" charset="-78"/>
              </a:rPr>
              <a:t>تکنیک: استفاده از لغت نامه های احساسی (مانند </a:t>
            </a:r>
            <a:r>
              <a:rPr lang="en-US" sz="1400" b="1" dirty="0" err="1">
                <a:solidFill>
                  <a:srgbClr val="052D55"/>
                </a:solidFill>
                <a:cs typeface="B Nazanin" panose="00000400000000000000" pitchFamily="2" charset="-78"/>
              </a:rPr>
              <a:t>SentiWordNet</a:t>
            </a:r>
            <a:r>
              <a:rPr lang="fa-IR" sz="1400" b="1" dirty="0">
                <a:solidFill>
                  <a:srgbClr val="052D55"/>
                </a:solidFill>
                <a:cs typeface="B Nazanin" panose="00000400000000000000" pitchFamily="2" charset="-78"/>
              </a:rPr>
              <a:t>) و قواعد دستوری برای پیوند کلمات احساسی به جنبه ها. </a:t>
            </a:r>
          </a:p>
        </p:txBody>
      </p:sp>
      <p:sp>
        <p:nvSpPr>
          <p:cNvPr id="6" name="TextBox 5">
            <a:extLst>
              <a:ext uri="{FF2B5EF4-FFF2-40B4-BE49-F238E27FC236}">
                <a16:creationId xmlns:a16="http://schemas.microsoft.com/office/drawing/2014/main" id="{6F365038-B80F-2852-F9C1-401229DFAE6C}"/>
              </a:ext>
            </a:extLst>
          </p:cNvPr>
          <p:cNvSpPr txBox="1"/>
          <p:nvPr/>
        </p:nvSpPr>
        <p:spPr>
          <a:xfrm>
            <a:off x="9399181" y="4906974"/>
            <a:ext cx="1995934" cy="1169551"/>
          </a:xfrm>
          <a:prstGeom prst="rect">
            <a:avLst/>
          </a:prstGeom>
          <a:noFill/>
        </p:spPr>
        <p:txBody>
          <a:bodyPr wrap="square" rtlCol="1">
            <a:spAutoFit/>
          </a:bodyPr>
          <a:lstStyle/>
          <a:p>
            <a:pPr marL="285750" indent="-285750" algn="just" rtl="1">
              <a:buFont typeface="Wingdings" panose="05000000000000000000" pitchFamily="2" charset="2"/>
              <a:buChar char="ü"/>
            </a:pPr>
            <a:r>
              <a:rPr lang="fa-IR" sz="1400" dirty="0">
                <a:solidFill>
                  <a:srgbClr val="052D55"/>
                </a:solidFill>
                <a:cs typeface="B Nazanin" panose="00000400000000000000" pitchFamily="2" charset="-78"/>
              </a:rPr>
              <a:t>مزایا: قابل تفسیر، بدون نیاز به داده آموزشی.</a:t>
            </a:r>
          </a:p>
          <a:p>
            <a:pPr algn="just" rtl="1"/>
            <a:endParaRPr lang="fa-IR" sz="1400" dirty="0">
              <a:solidFill>
                <a:srgbClr val="052D55"/>
              </a:solidFill>
              <a:cs typeface="B Nazanin" panose="00000400000000000000" pitchFamily="2" charset="-78"/>
            </a:endParaRPr>
          </a:p>
          <a:p>
            <a:pPr algn="just" rtl="1"/>
            <a:r>
              <a:rPr lang="fa-IR" sz="1400" dirty="0">
                <a:solidFill>
                  <a:srgbClr val="052D55"/>
                </a:solidFill>
                <a:cs typeface="B Nazanin" panose="00000400000000000000" pitchFamily="2" charset="-78"/>
              </a:rPr>
              <a:t>     معایب: دقت پایین، وابسته به دامنه، طاقت فرسا برای نگهداری.</a:t>
            </a:r>
          </a:p>
        </p:txBody>
      </p:sp>
      <p:sp>
        <p:nvSpPr>
          <p:cNvPr id="17" name="TextBox 16">
            <a:extLst>
              <a:ext uri="{FF2B5EF4-FFF2-40B4-BE49-F238E27FC236}">
                <a16:creationId xmlns:a16="http://schemas.microsoft.com/office/drawing/2014/main" id="{A6499C8A-7426-D229-80CC-0BE1A2E369AD}"/>
              </a:ext>
            </a:extLst>
          </p:cNvPr>
          <p:cNvSpPr txBox="1"/>
          <p:nvPr/>
        </p:nvSpPr>
        <p:spPr>
          <a:xfrm>
            <a:off x="6411614" y="2488011"/>
            <a:ext cx="2190682" cy="646331"/>
          </a:xfrm>
          <a:prstGeom prst="rect">
            <a:avLst/>
          </a:prstGeom>
          <a:noFill/>
        </p:spPr>
        <p:txBody>
          <a:bodyPr wrap="square" rtlCol="1">
            <a:spAutoFit/>
          </a:bodyPr>
          <a:lstStyle/>
          <a:p>
            <a:pPr algn="ctr"/>
            <a:r>
              <a:rPr lang="fa-IR" dirty="0">
                <a:solidFill>
                  <a:srgbClr val="052D55"/>
                </a:solidFill>
                <a:cs typeface="B Titr" panose="00000700000000000000" pitchFamily="2" charset="-78"/>
              </a:rPr>
              <a:t>یادگیری ماشین کلاسیک</a:t>
            </a:r>
          </a:p>
          <a:p>
            <a:pPr algn="ctr" rtl="1"/>
            <a:r>
              <a:rPr lang="en-US" b="1" dirty="0">
                <a:solidFill>
                  <a:srgbClr val="052D55"/>
                </a:solidFill>
                <a:cs typeface="+mj-cs"/>
              </a:rPr>
              <a:t>(SVM, CRFs)</a:t>
            </a:r>
            <a:endParaRPr lang="fa-IR" b="1" dirty="0">
              <a:solidFill>
                <a:srgbClr val="052D55"/>
              </a:solidFill>
              <a:cs typeface="+mj-cs"/>
            </a:endParaRPr>
          </a:p>
        </p:txBody>
      </p:sp>
      <p:sp>
        <p:nvSpPr>
          <p:cNvPr id="19" name="TextBox 18">
            <a:extLst>
              <a:ext uri="{FF2B5EF4-FFF2-40B4-BE49-F238E27FC236}">
                <a16:creationId xmlns:a16="http://schemas.microsoft.com/office/drawing/2014/main" id="{04EA05D6-3ADA-9A3C-07EB-16AF86751E23}"/>
              </a:ext>
            </a:extLst>
          </p:cNvPr>
          <p:cNvSpPr txBox="1"/>
          <p:nvPr/>
        </p:nvSpPr>
        <p:spPr>
          <a:xfrm>
            <a:off x="6606362" y="3574382"/>
            <a:ext cx="1995934" cy="954107"/>
          </a:xfrm>
          <a:prstGeom prst="rect">
            <a:avLst/>
          </a:prstGeom>
          <a:noFill/>
        </p:spPr>
        <p:txBody>
          <a:bodyPr wrap="square" rtlCol="1">
            <a:spAutoFit/>
          </a:bodyPr>
          <a:lstStyle/>
          <a:p>
            <a:pPr algn="just" rtl="1"/>
            <a:r>
              <a:rPr lang="fa-IR" sz="1400" b="1" dirty="0">
                <a:solidFill>
                  <a:srgbClr val="052D55"/>
                </a:solidFill>
                <a:cs typeface="B Nazanin" panose="00000400000000000000" pitchFamily="2" charset="-78"/>
              </a:rPr>
              <a:t>تکنیک: استفاده از مدل های آماری با مهندسی ویژگی دستی‌ (</a:t>
            </a:r>
            <a:r>
              <a:rPr lang="en-US" sz="1400" b="1" dirty="0">
                <a:solidFill>
                  <a:srgbClr val="052D55"/>
                </a:solidFill>
                <a:cs typeface="B Nazanin" panose="00000400000000000000" pitchFamily="2" charset="-78"/>
              </a:rPr>
              <a:t>Hand-crafted features</a:t>
            </a:r>
            <a:r>
              <a:rPr lang="fa-IR" sz="1400" b="1" dirty="0">
                <a:solidFill>
                  <a:srgbClr val="052D55"/>
                </a:solidFill>
                <a:cs typeface="B Nazanin" panose="00000400000000000000" pitchFamily="2" charset="-78"/>
              </a:rPr>
              <a:t>).</a:t>
            </a:r>
          </a:p>
        </p:txBody>
      </p:sp>
      <p:sp>
        <p:nvSpPr>
          <p:cNvPr id="21" name="TextBox 20">
            <a:extLst>
              <a:ext uri="{FF2B5EF4-FFF2-40B4-BE49-F238E27FC236}">
                <a16:creationId xmlns:a16="http://schemas.microsoft.com/office/drawing/2014/main" id="{F0A31908-C141-366E-5198-611C336582BA}"/>
              </a:ext>
            </a:extLst>
          </p:cNvPr>
          <p:cNvSpPr txBox="1"/>
          <p:nvPr/>
        </p:nvSpPr>
        <p:spPr>
          <a:xfrm>
            <a:off x="6606362" y="4906974"/>
            <a:ext cx="1995934" cy="1384995"/>
          </a:xfrm>
          <a:prstGeom prst="rect">
            <a:avLst/>
          </a:prstGeom>
          <a:noFill/>
        </p:spPr>
        <p:txBody>
          <a:bodyPr wrap="square" rtlCol="1">
            <a:spAutoFit/>
          </a:bodyPr>
          <a:lstStyle/>
          <a:p>
            <a:pPr marL="285750" indent="-285750" algn="just" rtl="1">
              <a:buFont typeface="Wingdings" panose="05000000000000000000" pitchFamily="2" charset="2"/>
              <a:buChar char="ü"/>
            </a:pPr>
            <a:r>
              <a:rPr lang="fa-IR" sz="1400" dirty="0">
                <a:solidFill>
                  <a:srgbClr val="052D55"/>
                </a:solidFill>
                <a:cs typeface="B Nazanin" panose="00000400000000000000" pitchFamily="2" charset="-78"/>
              </a:rPr>
              <a:t>مزایا: تعمیم پذیری بهتر از روش های قاعده ای.</a:t>
            </a:r>
          </a:p>
          <a:p>
            <a:pPr algn="just" rtl="1"/>
            <a:endParaRPr lang="fa-IR" sz="1400" dirty="0">
              <a:solidFill>
                <a:srgbClr val="052D55"/>
              </a:solidFill>
              <a:cs typeface="B Nazanin" panose="00000400000000000000" pitchFamily="2" charset="-78"/>
            </a:endParaRPr>
          </a:p>
          <a:p>
            <a:pPr algn="just" rtl="1"/>
            <a:r>
              <a:rPr lang="fa-IR" sz="1400" dirty="0">
                <a:solidFill>
                  <a:srgbClr val="052D55"/>
                </a:solidFill>
                <a:cs typeface="B Nazanin" panose="00000400000000000000" pitchFamily="2" charset="-78"/>
              </a:rPr>
              <a:t>     معایب: نیاز به مهندسی ویژگی گسترده، درک محدود از زمینه.</a:t>
            </a:r>
          </a:p>
        </p:txBody>
      </p:sp>
      <p:sp>
        <p:nvSpPr>
          <p:cNvPr id="23" name="TextBox 22">
            <a:extLst>
              <a:ext uri="{FF2B5EF4-FFF2-40B4-BE49-F238E27FC236}">
                <a16:creationId xmlns:a16="http://schemas.microsoft.com/office/drawing/2014/main" id="{DD62CFBD-4ABE-0950-A591-02F1D3C88687}"/>
              </a:ext>
            </a:extLst>
          </p:cNvPr>
          <p:cNvSpPr txBox="1"/>
          <p:nvPr/>
        </p:nvSpPr>
        <p:spPr>
          <a:xfrm>
            <a:off x="3696585" y="2466738"/>
            <a:ext cx="1995934" cy="646331"/>
          </a:xfrm>
          <a:prstGeom prst="rect">
            <a:avLst/>
          </a:prstGeom>
          <a:noFill/>
        </p:spPr>
        <p:txBody>
          <a:bodyPr wrap="square" rtlCol="1">
            <a:spAutoFit/>
          </a:bodyPr>
          <a:lstStyle/>
          <a:p>
            <a:pPr algn="ctr"/>
            <a:r>
              <a:rPr lang="fa-IR" dirty="0">
                <a:solidFill>
                  <a:srgbClr val="052D55"/>
                </a:solidFill>
                <a:cs typeface="B Titr" panose="00000700000000000000" pitchFamily="2" charset="-78"/>
              </a:rPr>
              <a:t>یادگیری عمیق</a:t>
            </a:r>
          </a:p>
          <a:p>
            <a:pPr algn="ctr" rtl="1"/>
            <a:r>
              <a:rPr lang="en-US" b="1" dirty="0">
                <a:solidFill>
                  <a:srgbClr val="052D55"/>
                </a:solidFill>
                <a:cs typeface="+mj-cs"/>
              </a:rPr>
              <a:t>(</a:t>
            </a:r>
            <a:r>
              <a:rPr lang="en-US" b="1">
                <a:solidFill>
                  <a:srgbClr val="052D55"/>
                </a:solidFill>
                <a:cs typeface="+mj-cs"/>
              </a:rPr>
              <a:t>LSTM</a:t>
            </a:r>
            <a:r>
              <a:rPr lang="en-US" b="1" dirty="0" err="1">
                <a:solidFill>
                  <a:srgbClr val="052D55"/>
                </a:solidFill>
                <a:cs typeface="+mj-cs"/>
              </a:rPr>
              <a:t>,Attention</a:t>
            </a:r>
            <a:r>
              <a:rPr lang="en-US" b="1" dirty="0">
                <a:solidFill>
                  <a:srgbClr val="052D55"/>
                </a:solidFill>
                <a:cs typeface="+mj-cs"/>
              </a:rPr>
              <a:t>)</a:t>
            </a:r>
            <a:endParaRPr lang="fa-IR" b="1" dirty="0">
              <a:solidFill>
                <a:srgbClr val="052D55"/>
              </a:solidFill>
              <a:cs typeface="+mj-cs"/>
            </a:endParaRPr>
          </a:p>
        </p:txBody>
      </p:sp>
      <p:sp>
        <p:nvSpPr>
          <p:cNvPr id="25" name="TextBox 24">
            <a:extLst>
              <a:ext uri="{FF2B5EF4-FFF2-40B4-BE49-F238E27FC236}">
                <a16:creationId xmlns:a16="http://schemas.microsoft.com/office/drawing/2014/main" id="{EAEA74D4-9554-1B66-99D0-8106EE13A81B}"/>
              </a:ext>
            </a:extLst>
          </p:cNvPr>
          <p:cNvSpPr txBox="1"/>
          <p:nvPr/>
        </p:nvSpPr>
        <p:spPr>
          <a:xfrm>
            <a:off x="3696585" y="3553109"/>
            <a:ext cx="1995934" cy="954107"/>
          </a:xfrm>
          <a:prstGeom prst="rect">
            <a:avLst/>
          </a:prstGeom>
          <a:noFill/>
        </p:spPr>
        <p:txBody>
          <a:bodyPr wrap="square" rtlCol="1">
            <a:spAutoFit/>
          </a:bodyPr>
          <a:lstStyle/>
          <a:p>
            <a:pPr algn="just" rtl="1"/>
            <a:r>
              <a:rPr lang="fa-IR" sz="1400" b="1" dirty="0">
                <a:solidFill>
                  <a:srgbClr val="052D55"/>
                </a:solidFill>
                <a:cs typeface="B Nazanin" panose="00000400000000000000" pitchFamily="2" charset="-78"/>
              </a:rPr>
              <a:t>تکنیک: شبکه های عصبی بازگشتی(</a:t>
            </a:r>
            <a:r>
              <a:rPr lang="en-US" sz="1400" b="1" dirty="0">
                <a:solidFill>
                  <a:srgbClr val="052D55"/>
                </a:solidFill>
                <a:cs typeface="B Nazanin" panose="00000400000000000000" pitchFamily="2" charset="-78"/>
              </a:rPr>
              <a:t>RNNs</a:t>
            </a:r>
            <a:r>
              <a:rPr lang="fa-IR" sz="1400" b="1" dirty="0">
                <a:solidFill>
                  <a:srgbClr val="052D55"/>
                </a:solidFill>
                <a:cs typeface="B Nazanin" panose="00000400000000000000" pitchFamily="2" charset="-78"/>
              </a:rPr>
              <a:t>) با مکانیزم توجه برای یادگیری خودکار ویژگی ها.</a:t>
            </a:r>
          </a:p>
        </p:txBody>
      </p:sp>
      <p:sp>
        <p:nvSpPr>
          <p:cNvPr id="26" name="TextBox 25">
            <a:extLst>
              <a:ext uri="{FF2B5EF4-FFF2-40B4-BE49-F238E27FC236}">
                <a16:creationId xmlns:a16="http://schemas.microsoft.com/office/drawing/2014/main" id="{EBA6F215-5517-E67E-388F-1BDC4928F593}"/>
              </a:ext>
            </a:extLst>
          </p:cNvPr>
          <p:cNvSpPr txBox="1"/>
          <p:nvPr/>
        </p:nvSpPr>
        <p:spPr>
          <a:xfrm>
            <a:off x="3696585" y="4907842"/>
            <a:ext cx="1995934" cy="1169551"/>
          </a:xfrm>
          <a:prstGeom prst="rect">
            <a:avLst/>
          </a:prstGeom>
          <a:noFill/>
        </p:spPr>
        <p:txBody>
          <a:bodyPr wrap="square" rtlCol="1">
            <a:spAutoFit/>
          </a:bodyPr>
          <a:lstStyle/>
          <a:p>
            <a:pPr marL="285750" indent="-285750" algn="just" rtl="1">
              <a:buFont typeface="Wingdings" panose="05000000000000000000" pitchFamily="2" charset="2"/>
              <a:buChar char="ü"/>
            </a:pPr>
            <a:r>
              <a:rPr lang="fa-IR" sz="1400" dirty="0">
                <a:solidFill>
                  <a:srgbClr val="052D55"/>
                </a:solidFill>
                <a:cs typeface="B Nazanin" panose="00000400000000000000" pitchFamily="2" charset="-78"/>
              </a:rPr>
              <a:t>مزایا: درک بهتر روابط معنایی و وابستگی های دوربرد.</a:t>
            </a:r>
          </a:p>
          <a:p>
            <a:pPr algn="just" rtl="1"/>
            <a:r>
              <a:rPr lang="fa-IR" sz="1400" dirty="0">
                <a:solidFill>
                  <a:srgbClr val="052D55"/>
                </a:solidFill>
                <a:cs typeface="B Nazanin" panose="00000400000000000000" pitchFamily="2" charset="-78"/>
              </a:rPr>
              <a:t>      معایب: نیاز به داده های برچسب خورده  زیاد.</a:t>
            </a:r>
          </a:p>
        </p:txBody>
      </p:sp>
      <p:sp>
        <p:nvSpPr>
          <p:cNvPr id="27" name="TextBox 26">
            <a:extLst>
              <a:ext uri="{FF2B5EF4-FFF2-40B4-BE49-F238E27FC236}">
                <a16:creationId xmlns:a16="http://schemas.microsoft.com/office/drawing/2014/main" id="{20380BDB-CAAE-0234-B4A3-04FB66C4DDCB}"/>
              </a:ext>
            </a:extLst>
          </p:cNvPr>
          <p:cNvSpPr txBox="1"/>
          <p:nvPr/>
        </p:nvSpPr>
        <p:spPr>
          <a:xfrm>
            <a:off x="719095" y="2488011"/>
            <a:ext cx="2073724" cy="923330"/>
          </a:xfrm>
          <a:prstGeom prst="rect">
            <a:avLst/>
          </a:prstGeom>
          <a:noFill/>
        </p:spPr>
        <p:txBody>
          <a:bodyPr wrap="square" rtlCol="1">
            <a:spAutoFit/>
          </a:bodyPr>
          <a:lstStyle/>
          <a:p>
            <a:pPr algn="ctr"/>
            <a:r>
              <a:rPr lang="fa-IR" dirty="0">
                <a:solidFill>
                  <a:srgbClr val="052D55"/>
                </a:solidFill>
                <a:cs typeface="B Titr" panose="00000700000000000000" pitchFamily="2" charset="-78"/>
              </a:rPr>
              <a:t>دوران مدرن</a:t>
            </a:r>
          </a:p>
          <a:p>
            <a:pPr algn="ctr" rtl="1"/>
            <a:r>
              <a:rPr lang="en-US" b="1" dirty="0">
                <a:solidFill>
                  <a:srgbClr val="052D55"/>
                </a:solidFill>
                <a:cs typeface="+mj-cs"/>
              </a:rPr>
              <a:t>(Transformers-</a:t>
            </a:r>
            <a:r>
              <a:rPr lang="en-US" b="1" dirty="0" err="1">
                <a:solidFill>
                  <a:srgbClr val="052D55"/>
                </a:solidFill>
                <a:cs typeface="+mj-cs"/>
              </a:rPr>
              <a:t>BERT,RoBERTa</a:t>
            </a:r>
            <a:r>
              <a:rPr lang="en-US" b="1" dirty="0">
                <a:solidFill>
                  <a:srgbClr val="052D55"/>
                </a:solidFill>
                <a:cs typeface="+mj-cs"/>
              </a:rPr>
              <a:t>)</a:t>
            </a:r>
            <a:endParaRPr lang="fa-IR" b="1" dirty="0">
              <a:solidFill>
                <a:srgbClr val="052D55"/>
              </a:solidFill>
              <a:cs typeface="+mj-cs"/>
            </a:endParaRPr>
          </a:p>
        </p:txBody>
      </p:sp>
      <p:sp>
        <p:nvSpPr>
          <p:cNvPr id="28" name="TextBox 27">
            <a:extLst>
              <a:ext uri="{FF2B5EF4-FFF2-40B4-BE49-F238E27FC236}">
                <a16:creationId xmlns:a16="http://schemas.microsoft.com/office/drawing/2014/main" id="{AACBA226-AB4B-2C16-F45B-23C5FDC9EE74}"/>
              </a:ext>
            </a:extLst>
          </p:cNvPr>
          <p:cNvSpPr txBox="1"/>
          <p:nvPr/>
        </p:nvSpPr>
        <p:spPr>
          <a:xfrm>
            <a:off x="719095" y="3574382"/>
            <a:ext cx="1995934" cy="954107"/>
          </a:xfrm>
          <a:prstGeom prst="rect">
            <a:avLst/>
          </a:prstGeom>
          <a:noFill/>
        </p:spPr>
        <p:txBody>
          <a:bodyPr wrap="square" rtlCol="1">
            <a:spAutoFit/>
          </a:bodyPr>
          <a:lstStyle/>
          <a:p>
            <a:pPr algn="just" rtl="1"/>
            <a:r>
              <a:rPr lang="fa-IR" sz="1400" b="1" dirty="0">
                <a:solidFill>
                  <a:srgbClr val="052D55"/>
                </a:solidFill>
                <a:cs typeface="B Nazanin" panose="00000400000000000000" pitchFamily="2" charset="-78"/>
              </a:rPr>
              <a:t>تکنیک: استفاده از مدل های زبانی از پیش آموزش دیده (</a:t>
            </a:r>
            <a:r>
              <a:rPr lang="en-US" sz="1400" b="1" dirty="0">
                <a:solidFill>
                  <a:srgbClr val="052D55"/>
                </a:solidFill>
                <a:cs typeface="B Nazanin" panose="00000400000000000000" pitchFamily="2" charset="-78"/>
              </a:rPr>
              <a:t>PLMs</a:t>
            </a:r>
            <a:r>
              <a:rPr lang="fa-IR" sz="1400" b="1" dirty="0">
                <a:solidFill>
                  <a:srgbClr val="052D55"/>
                </a:solidFill>
                <a:cs typeface="B Nazanin" panose="00000400000000000000" pitchFamily="2" charset="-78"/>
              </a:rPr>
              <a:t>)  و</a:t>
            </a:r>
            <a:r>
              <a:rPr lang="en-US" sz="1400" b="1" dirty="0">
                <a:solidFill>
                  <a:srgbClr val="052D55"/>
                </a:solidFill>
                <a:cs typeface="+mj-cs"/>
              </a:rPr>
              <a:t>Fine-tuning  </a:t>
            </a:r>
            <a:r>
              <a:rPr lang="fa-IR" sz="1400" b="1" dirty="0">
                <a:solidFill>
                  <a:srgbClr val="052D55"/>
                </a:solidFill>
                <a:cs typeface="B Nazanin" panose="00000400000000000000" pitchFamily="2" charset="-78"/>
              </a:rPr>
              <a:t> برای وظایف </a:t>
            </a:r>
            <a:r>
              <a:rPr lang="en-US" sz="1400" b="1" dirty="0">
                <a:solidFill>
                  <a:srgbClr val="052D55"/>
                </a:solidFill>
                <a:cs typeface="+mj-cs"/>
              </a:rPr>
              <a:t>ABSA</a:t>
            </a:r>
            <a:r>
              <a:rPr lang="fa-IR" sz="1400" b="1" dirty="0">
                <a:solidFill>
                  <a:srgbClr val="052D55"/>
                </a:solidFill>
                <a:cs typeface="B Nazanin" panose="00000400000000000000" pitchFamily="2" charset="-78"/>
              </a:rPr>
              <a:t>.</a:t>
            </a:r>
          </a:p>
        </p:txBody>
      </p:sp>
      <p:sp>
        <p:nvSpPr>
          <p:cNvPr id="29" name="TextBox 28">
            <a:extLst>
              <a:ext uri="{FF2B5EF4-FFF2-40B4-BE49-F238E27FC236}">
                <a16:creationId xmlns:a16="http://schemas.microsoft.com/office/drawing/2014/main" id="{D7DD57C1-B792-BD55-ADDE-91EE3F09AA16}"/>
              </a:ext>
            </a:extLst>
          </p:cNvPr>
          <p:cNvSpPr txBox="1"/>
          <p:nvPr/>
        </p:nvSpPr>
        <p:spPr>
          <a:xfrm>
            <a:off x="796885" y="4906974"/>
            <a:ext cx="1995934" cy="1384995"/>
          </a:xfrm>
          <a:prstGeom prst="rect">
            <a:avLst/>
          </a:prstGeom>
          <a:noFill/>
        </p:spPr>
        <p:txBody>
          <a:bodyPr wrap="square" rtlCol="1">
            <a:spAutoFit/>
          </a:bodyPr>
          <a:lstStyle/>
          <a:p>
            <a:pPr marL="285750" indent="-285750" algn="just" rtl="1">
              <a:buFont typeface="Wingdings" panose="05000000000000000000" pitchFamily="2" charset="2"/>
              <a:buChar char="ü"/>
            </a:pPr>
            <a:r>
              <a:rPr lang="fa-IR" sz="1400" dirty="0">
                <a:solidFill>
                  <a:srgbClr val="052D55"/>
                </a:solidFill>
                <a:cs typeface="B Nazanin" panose="00000400000000000000" pitchFamily="2" charset="-78"/>
              </a:rPr>
              <a:t>مزایا: بالاترین عملکرد </a:t>
            </a:r>
            <a:r>
              <a:rPr lang="fa-IR" sz="1300" dirty="0">
                <a:solidFill>
                  <a:srgbClr val="052D55"/>
                </a:solidFill>
                <a:cs typeface="B Nazanin" panose="00000400000000000000" pitchFamily="2" charset="-78"/>
              </a:rPr>
              <a:t>(</a:t>
            </a:r>
            <a:r>
              <a:rPr lang="en-US" sz="1300" dirty="0">
                <a:solidFill>
                  <a:srgbClr val="052D55"/>
                </a:solidFill>
                <a:cs typeface="B Nazanin" panose="00000400000000000000" pitchFamily="2" charset="-78"/>
              </a:rPr>
              <a:t>State-of-the-Art</a:t>
            </a:r>
            <a:r>
              <a:rPr lang="fa-IR" sz="1300" dirty="0">
                <a:solidFill>
                  <a:srgbClr val="052D55"/>
                </a:solidFill>
                <a:cs typeface="B Nazanin" panose="00000400000000000000" pitchFamily="2" charset="-78"/>
              </a:rPr>
              <a:t>)</a:t>
            </a:r>
            <a:r>
              <a:rPr lang="fa-IR" sz="1400" dirty="0">
                <a:solidFill>
                  <a:srgbClr val="052D55"/>
                </a:solidFill>
                <a:cs typeface="B Nazanin" panose="00000400000000000000" pitchFamily="2" charset="-78"/>
              </a:rPr>
              <a:t>، آگاهی عمیق از زمینه.</a:t>
            </a:r>
          </a:p>
          <a:p>
            <a:pPr algn="just" rtl="1"/>
            <a:r>
              <a:rPr lang="fa-IR" sz="1400" dirty="0">
                <a:solidFill>
                  <a:srgbClr val="052D55"/>
                </a:solidFill>
                <a:cs typeface="B Nazanin" panose="00000400000000000000" pitchFamily="2" charset="-78"/>
              </a:rPr>
              <a:t>      معایب: هزینه محاسباتی بالا، نیاز به داده برای </a:t>
            </a:r>
            <a:r>
              <a:rPr lang="en-US" sz="1300" dirty="0">
                <a:solidFill>
                  <a:srgbClr val="052D55"/>
                </a:solidFill>
                <a:cs typeface="B Nazanin" panose="00000400000000000000" pitchFamily="2" charset="-78"/>
              </a:rPr>
              <a:t>Fine-tuning</a:t>
            </a:r>
            <a:r>
              <a:rPr lang="fa-IR" sz="1400" dirty="0">
                <a:solidFill>
                  <a:srgbClr val="052D55"/>
                </a:solidFill>
                <a:cs typeface="B Nazanin" panose="00000400000000000000" pitchFamily="2" charset="-78"/>
              </a:rPr>
              <a:t>، تبیین پذیری کم.</a:t>
            </a:r>
          </a:p>
        </p:txBody>
      </p:sp>
      <p:sp>
        <p:nvSpPr>
          <p:cNvPr id="8" name="Oval 7">
            <a:extLst>
              <a:ext uri="{FF2B5EF4-FFF2-40B4-BE49-F238E27FC236}">
                <a16:creationId xmlns:a16="http://schemas.microsoft.com/office/drawing/2014/main" id="{32EDC112-4421-D2D6-76AF-416957B306F4}"/>
              </a:ext>
            </a:extLst>
          </p:cNvPr>
          <p:cNvSpPr/>
          <p:nvPr/>
        </p:nvSpPr>
        <p:spPr>
          <a:xfrm>
            <a:off x="2546056" y="5598542"/>
            <a:ext cx="180000" cy="180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dirty="0"/>
          </a:p>
        </p:txBody>
      </p:sp>
      <p:sp>
        <p:nvSpPr>
          <p:cNvPr id="9" name="Multiplication Sign 8">
            <a:extLst>
              <a:ext uri="{FF2B5EF4-FFF2-40B4-BE49-F238E27FC236}">
                <a16:creationId xmlns:a16="http://schemas.microsoft.com/office/drawing/2014/main" id="{4880BD0B-1BFE-01DC-B552-4A269E97C957}"/>
              </a:ext>
            </a:extLst>
          </p:cNvPr>
          <p:cNvSpPr/>
          <p:nvPr/>
        </p:nvSpPr>
        <p:spPr>
          <a:xfrm>
            <a:off x="2546211" y="5589916"/>
            <a:ext cx="180000" cy="180000"/>
          </a:xfrm>
          <a:prstGeom prst="mathMultiply">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dirty="0"/>
          </a:p>
        </p:txBody>
      </p:sp>
      <p:sp>
        <p:nvSpPr>
          <p:cNvPr id="11" name="Oval 10">
            <a:extLst>
              <a:ext uri="{FF2B5EF4-FFF2-40B4-BE49-F238E27FC236}">
                <a16:creationId xmlns:a16="http://schemas.microsoft.com/office/drawing/2014/main" id="{85969936-89CD-5F22-4D49-DB570C41DD89}"/>
              </a:ext>
            </a:extLst>
          </p:cNvPr>
          <p:cNvSpPr/>
          <p:nvPr/>
        </p:nvSpPr>
        <p:spPr>
          <a:xfrm>
            <a:off x="5467803" y="5607168"/>
            <a:ext cx="180000" cy="180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dirty="0"/>
          </a:p>
        </p:txBody>
      </p:sp>
      <p:sp>
        <p:nvSpPr>
          <p:cNvPr id="12" name="Multiplication Sign 11">
            <a:extLst>
              <a:ext uri="{FF2B5EF4-FFF2-40B4-BE49-F238E27FC236}">
                <a16:creationId xmlns:a16="http://schemas.microsoft.com/office/drawing/2014/main" id="{14438220-F52D-59C2-624B-F3E871861115}"/>
              </a:ext>
            </a:extLst>
          </p:cNvPr>
          <p:cNvSpPr/>
          <p:nvPr/>
        </p:nvSpPr>
        <p:spPr>
          <a:xfrm>
            <a:off x="5459332" y="5598542"/>
            <a:ext cx="180000" cy="180000"/>
          </a:xfrm>
          <a:prstGeom prst="mathMultiply">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dirty="0"/>
          </a:p>
        </p:txBody>
      </p:sp>
      <p:sp>
        <p:nvSpPr>
          <p:cNvPr id="13" name="Oval 12">
            <a:extLst>
              <a:ext uri="{FF2B5EF4-FFF2-40B4-BE49-F238E27FC236}">
                <a16:creationId xmlns:a16="http://schemas.microsoft.com/office/drawing/2014/main" id="{1AF2F1B5-C553-7897-8B81-55553C9B3F36}"/>
              </a:ext>
            </a:extLst>
          </p:cNvPr>
          <p:cNvSpPr/>
          <p:nvPr/>
        </p:nvSpPr>
        <p:spPr>
          <a:xfrm>
            <a:off x="8374432" y="5580849"/>
            <a:ext cx="180000" cy="180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dirty="0"/>
          </a:p>
        </p:txBody>
      </p:sp>
      <p:sp>
        <p:nvSpPr>
          <p:cNvPr id="14" name="Multiplication Sign 13">
            <a:extLst>
              <a:ext uri="{FF2B5EF4-FFF2-40B4-BE49-F238E27FC236}">
                <a16:creationId xmlns:a16="http://schemas.microsoft.com/office/drawing/2014/main" id="{E6CA18BC-7750-960F-A920-6D363492978B}"/>
              </a:ext>
            </a:extLst>
          </p:cNvPr>
          <p:cNvSpPr/>
          <p:nvPr/>
        </p:nvSpPr>
        <p:spPr>
          <a:xfrm>
            <a:off x="8374587" y="5572223"/>
            <a:ext cx="180000" cy="180000"/>
          </a:xfrm>
          <a:prstGeom prst="mathMultiply">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dirty="0"/>
          </a:p>
        </p:txBody>
      </p:sp>
      <p:sp>
        <p:nvSpPr>
          <p:cNvPr id="15" name="Oval 14">
            <a:extLst>
              <a:ext uri="{FF2B5EF4-FFF2-40B4-BE49-F238E27FC236}">
                <a16:creationId xmlns:a16="http://schemas.microsoft.com/office/drawing/2014/main" id="{8E112AAF-A0C0-D388-22A2-D36006C346EC}"/>
              </a:ext>
            </a:extLst>
          </p:cNvPr>
          <p:cNvSpPr/>
          <p:nvPr/>
        </p:nvSpPr>
        <p:spPr>
          <a:xfrm>
            <a:off x="11149843" y="5598542"/>
            <a:ext cx="180000" cy="180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dirty="0"/>
          </a:p>
        </p:txBody>
      </p:sp>
      <p:sp>
        <p:nvSpPr>
          <p:cNvPr id="16" name="Multiplication Sign 15">
            <a:extLst>
              <a:ext uri="{FF2B5EF4-FFF2-40B4-BE49-F238E27FC236}">
                <a16:creationId xmlns:a16="http://schemas.microsoft.com/office/drawing/2014/main" id="{4C80D859-01F6-92EE-974E-3F5E0FE4D579}"/>
              </a:ext>
            </a:extLst>
          </p:cNvPr>
          <p:cNvSpPr/>
          <p:nvPr/>
        </p:nvSpPr>
        <p:spPr>
          <a:xfrm>
            <a:off x="11149998" y="5589916"/>
            <a:ext cx="180000" cy="180000"/>
          </a:xfrm>
          <a:prstGeom prst="mathMultiply">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dirty="0"/>
          </a:p>
        </p:txBody>
      </p:sp>
    </p:spTree>
    <p:extLst>
      <p:ext uri="{BB962C8B-B14F-4D97-AF65-F5344CB8AC3E}">
        <p14:creationId xmlns:p14="http://schemas.microsoft.com/office/powerpoint/2010/main" val="3703389730"/>
      </p:ext>
    </p:extLst>
  </p:cSld>
  <p:clrMapOvr>
    <a:masterClrMapping/>
  </p:clrMapOvr>
  <mc:AlternateContent xmlns:mc="http://schemas.openxmlformats.org/markup-compatibility/2006">
    <mc:Choice xmlns:p14="http://schemas.microsoft.com/office/powerpoint/2010/main" Requires="p14">
      <p:transition spd="slow" p14:dur="2000" advTm="349063"/>
    </mc:Choice>
    <mc:Fallback>
      <p:transition spd="slow" advTm="34906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F0EB"/>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B96CFB-E5E1-A8BC-6B9C-5485E6AA62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5" y="0"/>
            <a:ext cx="12215006" cy="6876943"/>
          </a:xfrm>
          <a:prstGeom prst="rect">
            <a:avLst/>
          </a:prstGeom>
        </p:spPr>
      </p:pic>
      <p:sp>
        <p:nvSpPr>
          <p:cNvPr id="10" name="TextBox 9">
            <a:extLst>
              <a:ext uri="{FF2B5EF4-FFF2-40B4-BE49-F238E27FC236}">
                <a16:creationId xmlns:a16="http://schemas.microsoft.com/office/drawing/2014/main" id="{3D98B946-6642-75E8-19F4-1DB88CFE5E53}"/>
              </a:ext>
            </a:extLst>
          </p:cNvPr>
          <p:cNvSpPr txBox="1"/>
          <p:nvPr/>
        </p:nvSpPr>
        <p:spPr>
          <a:xfrm>
            <a:off x="323759" y="572182"/>
            <a:ext cx="10676020" cy="523220"/>
          </a:xfrm>
          <a:prstGeom prst="rect">
            <a:avLst/>
          </a:prstGeom>
          <a:noFill/>
        </p:spPr>
        <p:txBody>
          <a:bodyPr wrap="square" rtlCol="1">
            <a:spAutoFit/>
          </a:bodyPr>
          <a:lstStyle/>
          <a:p>
            <a:pPr algn="r" rtl="1"/>
            <a:r>
              <a:rPr lang="fa-IR" sz="2800" b="1" dirty="0">
                <a:solidFill>
                  <a:srgbClr val="052D55"/>
                </a:solidFill>
                <a:latin typeface=" "/>
                <a:cs typeface="B Titr" panose="00000700000000000000" pitchFamily="2" charset="-78"/>
              </a:rPr>
              <a:t>بنیادهای آکادمیک: پژوهش های کلیدی</a:t>
            </a:r>
          </a:p>
        </p:txBody>
      </p:sp>
      <p:sp>
        <p:nvSpPr>
          <p:cNvPr id="6" name="TextBox 5">
            <a:extLst>
              <a:ext uri="{FF2B5EF4-FFF2-40B4-BE49-F238E27FC236}">
                <a16:creationId xmlns:a16="http://schemas.microsoft.com/office/drawing/2014/main" id="{CAE5F151-2F6D-94BE-633A-38A73A8E68F6}"/>
              </a:ext>
            </a:extLst>
          </p:cNvPr>
          <p:cNvSpPr txBox="1"/>
          <p:nvPr/>
        </p:nvSpPr>
        <p:spPr>
          <a:xfrm>
            <a:off x="1060385" y="2095206"/>
            <a:ext cx="2073724" cy="369332"/>
          </a:xfrm>
          <a:prstGeom prst="rect">
            <a:avLst/>
          </a:prstGeom>
          <a:noFill/>
        </p:spPr>
        <p:txBody>
          <a:bodyPr wrap="square" rtlCol="1">
            <a:spAutoFit/>
          </a:bodyPr>
          <a:lstStyle/>
          <a:p>
            <a:pPr algn="ctr"/>
            <a:r>
              <a:rPr lang="fa-IR" dirty="0">
                <a:solidFill>
                  <a:srgbClr val="052D55"/>
                </a:solidFill>
                <a:cs typeface="B Titr" panose="00000700000000000000" pitchFamily="2" charset="-78"/>
              </a:rPr>
              <a:t>مقاله مروری و بنیادی</a:t>
            </a:r>
            <a:endParaRPr lang="fa-IR" b="1" dirty="0">
              <a:solidFill>
                <a:srgbClr val="052D55"/>
              </a:solidFill>
              <a:cs typeface="+mj-cs"/>
            </a:endParaRPr>
          </a:p>
        </p:txBody>
      </p:sp>
      <p:sp>
        <p:nvSpPr>
          <p:cNvPr id="17" name="TextBox 16">
            <a:extLst>
              <a:ext uri="{FF2B5EF4-FFF2-40B4-BE49-F238E27FC236}">
                <a16:creationId xmlns:a16="http://schemas.microsoft.com/office/drawing/2014/main" id="{E6957876-2D6D-08E6-FF6E-85428141DD02}"/>
              </a:ext>
            </a:extLst>
          </p:cNvPr>
          <p:cNvSpPr txBox="1"/>
          <p:nvPr/>
        </p:nvSpPr>
        <p:spPr>
          <a:xfrm>
            <a:off x="792368" y="3218754"/>
            <a:ext cx="3202796" cy="543162"/>
          </a:xfrm>
          <a:prstGeom prst="rect">
            <a:avLst/>
          </a:prstGeom>
          <a:noFill/>
        </p:spPr>
        <p:txBody>
          <a:bodyPr wrap="square" rtlCol="1">
            <a:spAutoFit/>
          </a:bodyPr>
          <a:lstStyle/>
          <a:p>
            <a:pPr rtl="1">
              <a:lnSpc>
                <a:spcPct val="107000"/>
              </a:lnSpc>
              <a:spcAft>
                <a:spcPts val="800"/>
              </a:spcAft>
            </a:pPr>
            <a:r>
              <a:rPr lang="en-US" sz="1400" b="1" kern="100" dirty="0">
                <a:effectLst/>
                <a:latin typeface="Calibri" panose="020F0502020204030204" pitchFamily="34" charset="0"/>
                <a:ea typeface="Calibri" panose="020F0502020204030204" pitchFamily="34" charset="0"/>
                <a:cs typeface="+mj-cs"/>
              </a:rPr>
              <a:t>Zhang et al., 2022 – “A Survey on Aspect-Based Sentiment Analysis”</a:t>
            </a:r>
          </a:p>
        </p:txBody>
      </p:sp>
      <p:sp>
        <p:nvSpPr>
          <p:cNvPr id="19" name="TextBox 18">
            <a:extLst>
              <a:ext uri="{FF2B5EF4-FFF2-40B4-BE49-F238E27FC236}">
                <a16:creationId xmlns:a16="http://schemas.microsoft.com/office/drawing/2014/main" id="{0FF008B3-BF74-6026-7E41-2DA69E35B250}"/>
              </a:ext>
            </a:extLst>
          </p:cNvPr>
          <p:cNvSpPr txBox="1"/>
          <p:nvPr/>
        </p:nvSpPr>
        <p:spPr>
          <a:xfrm>
            <a:off x="763391" y="4137722"/>
            <a:ext cx="3260751" cy="1077218"/>
          </a:xfrm>
          <a:prstGeom prst="rect">
            <a:avLst/>
          </a:prstGeom>
          <a:noFill/>
        </p:spPr>
        <p:txBody>
          <a:bodyPr wrap="square" rtlCol="1">
            <a:spAutoFit/>
          </a:bodyPr>
          <a:lstStyle/>
          <a:p>
            <a:pPr algn="just" rtl="1"/>
            <a:r>
              <a:rPr lang="fa-IR" sz="1600" dirty="0">
                <a:solidFill>
                  <a:srgbClr val="052D55"/>
                </a:solidFill>
                <a:cs typeface="B Zar" panose="00000400000000000000" pitchFamily="2" charset="-78"/>
              </a:rPr>
              <a:t>یک بررسی جامع از وظایف، روش ها(از کلاسیک تا ترنسفورمر) و چالش های کلیدی این حوزه. این مقاله نشان می دهد که </a:t>
            </a:r>
            <a:r>
              <a:rPr lang="en-US" sz="1600" dirty="0">
                <a:solidFill>
                  <a:srgbClr val="052D55"/>
                </a:solidFill>
                <a:cs typeface="B Zar" panose="00000400000000000000" pitchFamily="2" charset="-78"/>
              </a:rPr>
              <a:t>PLM</a:t>
            </a:r>
            <a:r>
              <a:rPr lang="fa-IR" sz="1600" dirty="0">
                <a:solidFill>
                  <a:srgbClr val="052D55"/>
                </a:solidFill>
                <a:cs typeface="B Zar" panose="00000400000000000000" pitchFamily="2" charset="-78"/>
              </a:rPr>
              <a:t> ها یک تغییر پارادایم ایجاد کرده اند.</a:t>
            </a:r>
            <a:endParaRPr lang="fa-IR" sz="1600" b="1" dirty="0">
              <a:solidFill>
                <a:srgbClr val="052D55"/>
              </a:solidFill>
              <a:cs typeface="B Zar" panose="00000400000000000000" pitchFamily="2" charset="-78"/>
            </a:endParaRPr>
          </a:p>
        </p:txBody>
      </p:sp>
      <p:sp>
        <p:nvSpPr>
          <p:cNvPr id="25" name="TextBox 24">
            <a:extLst>
              <a:ext uri="{FF2B5EF4-FFF2-40B4-BE49-F238E27FC236}">
                <a16:creationId xmlns:a16="http://schemas.microsoft.com/office/drawing/2014/main" id="{B56C3875-D61F-5E92-2F6C-EBF58247CD40}"/>
              </a:ext>
            </a:extLst>
          </p:cNvPr>
          <p:cNvSpPr txBox="1"/>
          <p:nvPr/>
        </p:nvSpPr>
        <p:spPr>
          <a:xfrm>
            <a:off x="8350108" y="2036813"/>
            <a:ext cx="2469316" cy="646331"/>
          </a:xfrm>
          <a:prstGeom prst="rect">
            <a:avLst/>
          </a:prstGeom>
          <a:noFill/>
        </p:spPr>
        <p:txBody>
          <a:bodyPr wrap="square" rtlCol="1">
            <a:spAutoFit/>
          </a:bodyPr>
          <a:lstStyle/>
          <a:p>
            <a:pPr algn="ctr"/>
            <a:r>
              <a:rPr lang="fa-IR" dirty="0">
                <a:solidFill>
                  <a:srgbClr val="052D55"/>
                </a:solidFill>
                <a:cs typeface="B Titr" panose="00000700000000000000" pitchFamily="2" charset="-78"/>
              </a:rPr>
              <a:t>روش های تأثیرگذار مبتنی بر گراف و ترنسفورمر</a:t>
            </a:r>
            <a:endParaRPr lang="fa-IR" b="1" dirty="0">
              <a:solidFill>
                <a:srgbClr val="052D55"/>
              </a:solidFill>
              <a:cs typeface="+mj-cs"/>
            </a:endParaRPr>
          </a:p>
        </p:txBody>
      </p:sp>
      <p:sp>
        <p:nvSpPr>
          <p:cNvPr id="26" name="TextBox 25">
            <a:extLst>
              <a:ext uri="{FF2B5EF4-FFF2-40B4-BE49-F238E27FC236}">
                <a16:creationId xmlns:a16="http://schemas.microsoft.com/office/drawing/2014/main" id="{11BF2D72-B071-C744-67C6-9F0597E6A37A}"/>
              </a:ext>
            </a:extLst>
          </p:cNvPr>
          <p:cNvSpPr txBox="1"/>
          <p:nvPr/>
        </p:nvSpPr>
        <p:spPr>
          <a:xfrm>
            <a:off x="8216474" y="2906394"/>
            <a:ext cx="3202796" cy="543162"/>
          </a:xfrm>
          <a:prstGeom prst="rect">
            <a:avLst/>
          </a:prstGeom>
          <a:noFill/>
        </p:spPr>
        <p:txBody>
          <a:bodyPr wrap="square" rtlCol="1">
            <a:spAutoFit/>
          </a:bodyPr>
          <a:lstStyle/>
          <a:p>
            <a:pPr rtl="1">
              <a:lnSpc>
                <a:spcPct val="107000"/>
              </a:lnSpc>
              <a:spcAft>
                <a:spcPts val="800"/>
              </a:spcAft>
            </a:pPr>
            <a:r>
              <a:rPr lang="en-US" sz="1400" b="1" kern="100" dirty="0">
                <a:effectLst/>
                <a:latin typeface="Calibri" panose="020F0502020204030204" pitchFamily="34" charset="0"/>
                <a:ea typeface="Calibri" panose="020F0502020204030204" pitchFamily="34" charset="0"/>
                <a:cs typeface="+mj-cs"/>
              </a:rPr>
              <a:t>Tian et al., 2021 – Type-aware Graph Convolutional Networks for ABSA</a:t>
            </a:r>
          </a:p>
        </p:txBody>
      </p:sp>
      <p:sp>
        <p:nvSpPr>
          <p:cNvPr id="27" name="TextBox 26">
            <a:extLst>
              <a:ext uri="{FF2B5EF4-FFF2-40B4-BE49-F238E27FC236}">
                <a16:creationId xmlns:a16="http://schemas.microsoft.com/office/drawing/2014/main" id="{1AC62405-CF5D-B245-70FF-7BE5F420E120}"/>
              </a:ext>
            </a:extLst>
          </p:cNvPr>
          <p:cNvSpPr txBox="1"/>
          <p:nvPr/>
        </p:nvSpPr>
        <p:spPr>
          <a:xfrm>
            <a:off x="8158519" y="3724562"/>
            <a:ext cx="3260751" cy="738664"/>
          </a:xfrm>
          <a:prstGeom prst="rect">
            <a:avLst/>
          </a:prstGeom>
          <a:noFill/>
        </p:spPr>
        <p:txBody>
          <a:bodyPr wrap="square" rtlCol="1">
            <a:spAutoFit/>
          </a:bodyPr>
          <a:lstStyle/>
          <a:p>
            <a:pPr algn="just" rtl="1"/>
            <a:r>
              <a:rPr lang="fa-IR" sz="1400" dirty="0">
                <a:solidFill>
                  <a:srgbClr val="052D55"/>
                </a:solidFill>
                <a:cs typeface="B Zar" panose="00000400000000000000" pitchFamily="2" charset="-78"/>
              </a:rPr>
              <a:t>استفاده از گراف وابستگی نحوی </a:t>
            </a:r>
            <a:r>
              <a:rPr lang="en-US" sz="1400" dirty="0">
                <a:solidFill>
                  <a:srgbClr val="052D55"/>
                </a:solidFill>
                <a:cs typeface="B Zar" panose="00000400000000000000" pitchFamily="2" charset="-78"/>
              </a:rPr>
              <a:t>(Dependency Graph) </a:t>
            </a:r>
            <a:r>
              <a:rPr lang="fa-IR" sz="1400" dirty="0">
                <a:solidFill>
                  <a:srgbClr val="052D55"/>
                </a:solidFill>
                <a:cs typeface="B Zar" panose="00000400000000000000" pitchFamily="2" charset="-78"/>
              </a:rPr>
              <a:t> و</a:t>
            </a:r>
            <a:r>
              <a:rPr lang="en-US" sz="1400" dirty="0">
                <a:solidFill>
                  <a:srgbClr val="052D55"/>
                </a:solidFill>
                <a:cs typeface="B Zar" panose="00000400000000000000" pitchFamily="2" charset="-78"/>
              </a:rPr>
              <a:t>GCN</a:t>
            </a:r>
            <a:r>
              <a:rPr lang="fa-IR" sz="1400" dirty="0">
                <a:solidFill>
                  <a:srgbClr val="052D55"/>
                </a:solidFill>
                <a:cs typeface="B Zar" panose="00000400000000000000" pitchFamily="2" charset="-78"/>
              </a:rPr>
              <a:t> برای مدل سازی ارتباط دقیق تر بین جنبه و کلمات توصیف کننده آن.</a:t>
            </a:r>
            <a:endParaRPr lang="fa-IR" sz="1400" b="1" dirty="0">
              <a:solidFill>
                <a:srgbClr val="052D55"/>
              </a:solidFill>
              <a:cs typeface="B Zar" panose="00000400000000000000" pitchFamily="2" charset="-78"/>
            </a:endParaRPr>
          </a:p>
        </p:txBody>
      </p:sp>
      <p:sp>
        <p:nvSpPr>
          <p:cNvPr id="31" name="TextBox 30">
            <a:extLst>
              <a:ext uri="{FF2B5EF4-FFF2-40B4-BE49-F238E27FC236}">
                <a16:creationId xmlns:a16="http://schemas.microsoft.com/office/drawing/2014/main" id="{462823A6-CA8E-9B57-ED29-517F7C1EB80A}"/>
              </a:ext>
            </a:extLst>
          </p:cNvPr>
          <p:cNvSpPr txBox="1"/>
          <p:nvPr/>
        </p:nvSpPr>
        <p:spPr>
          <a:xfrm>
            <a:off x="8274429" y="4633026"/>
            <a:ext cx="3202796" cy="312650"/>
          </a:xfrm>
          <a:prstGeom prst="rect">
            <a:avLst/>
          </a:prstGeom>
          <a:noFill/>
        </p:spPr>
        <p:txBody>
          <a:bodyPr wrap="square" rtlCol="1">
            <a:spAutoFit/>
          </a:bodyPr>
          <a:lstStyle/>
          <a:p>
            <a:pPr rtl="1">
              <a:lnSpc>
                <a:spcPct val="107000"/>
              </a:lnSpc>
              <a:spcAft>
                <a:spcPts val="800"/>
              </a:spcAft>
            </a:pPr>
            <a:r>
              <a:rPr lang="en-US" sz="1400" b="1" kern="100" dirty="0">
                <a:effectLst/>
                <a:latin typeface="Calibri" panose="020F0502020204030204" pitchFamily="34" charset="0"/>
                <a:ea typeface="Calibri" panose="020F0502020204030204" pitchFamily="34" charset="0"/>
                <a:cs typeface="+mj-cs"/>
              </a:rPr>
              <a:t>Wu et al.,2021-Context-Guided BERT</a:t>
            </a:r>
          </a:p>
        </p:txBody>
      </p:sp>
      <p:sp>
        <p:nvSpPr>
          <p:cNvPr id="32" name="TextBox 31">
            <a:extLst>
              <a:ext uri="{FF2B5EF4-FFF2-40B4-BE49-F238E27FC236}">
                <a16:creationId xmlns:a16="http://schemas.microsoft.com/office/drawing/2014/main" id="{44E86EAC-43EC-6BD3-06F9-DB088E338192}"/>
              </a:ext>
            </a:extLst>
          </p:cNvPr>
          <p:cNvSpPr txBox="1"/>
          <p:nvPr/>
        </p:nvSpPr>
        <p:spPr>
          <a:xfrm>
            <a:off x="8216474" y="5425316"/>
            <a:ext cx="3260751" cy="523220"/>
          </a:xfrm>
          <a:prstGeom prst="rect">
            <a:avLst/>
          </a:prstGeom>
          <a:noFill/>
        </p:spPr>
        <p:txBody>
          <a:bodyPr wrap="square" rtlCol="1">
            <a:spAutoFit/>
          </a:bodyPr>
          <a:lstStyle/>
          <a:p>
            <a:pPr algn="just" rtl="1"/>
            <a:r>
              <a:rPr lang="fa-IR" sz="1400" dirty="0">
                <a:solidFill>
                  <a:srgbClr val="052D55"/>
                </a:solidFill>
                <a:cs typeface="B Zar" panose="00000400000000000000" pitchFamily="2" charset="-78"/>
              </a:rPr>
              <a:t>معرفی روش هایی برای هدایت مدل </a:t>
            </a:r>
            <a:r>
              <a:rPr lang="en-US" sz="1400" dirty="0">
                <a:solidFill>
                  <a:srgbClr val="052D55"/>
                </a:solidFill>
                <a:cs typeface="B Zar" panose="00000400000000000000" pitchFamily="2" charset="-78"/>
              </a:rPr>
              <a:t>BERT</a:t>
            </a:r>
            <a:r>
              <a:rPr lang="fa-IR" sz="1400" dirty="0">
                <a:solidFill>
                  <a:srgbClr val="052D55"/>
                </a:solidFill>
                <a:cs typeface="B Zar" panose="00000400000000000000" pitchFamily="2" charset="-78"/>
              </a:rPr>
              <a:t> جهت تمرکز بر جنبه مورد نظر از طریق ساخت جملات کمکی.</a:t>
            </a:r>
            <a:endParaRPr lang="fa-IR" sz="1400" b="1" dirty="0">
              <a:solidFill>
                <a:srgbClr val="052D55"/>
              </a:solidFill>
              <a:cs typeface="B Zar" panose="00000400000000000000" pitchFamily="2" charset="-78"/>
            </a:endParaRPr>
          </a:p>
        </p:txBody>
      </p:sp>
      <p:sp>
        <p:nvSpPr>
          <p:cNvPr id="33" name="TextBox 32">
            <a:extLst>
              <a:ext uri="{FF2B5EF4-FFF2-40B4-BE49-F238E27FC236}">
                <a16:creationId xmlns:a16="http://schemas.microsoft.com/office/drawing/2014/main" id="{92E0649D-CB86-9600-420C-F5D8057D2114}"/>
              </a:ext>
            </a:extLst>
          </p:cNvPr>
          <p:cNvSpPr txBox="1"/>
          <p:nvPr/>
        </p:nvSpPr>
        <p:spPr>
          <a:xfrm>
            <a:off x="4511780" y="3051634"/>
            <a:ext cx="3202796" cy="773673"/>
          </a:xfrm>
          <a:prstGeom prst="rect">
            <a:avLst/>
          </a:prstGeom>
          <a:noFill/>
        </p:spPr>
        <p:txBody>
          <a:bodyPr wrap="square" rtlCol="1">
            <a:spAutoFit/>
          </a:bodyPr>
          <a:lstStyle/>
          <a:p>
            <a:pPr rtl="1">
              <a:lnSpc>
                <a:spcPct val="107000"/>
              </a:lnSpc>
              <a:spcAft>
                <a:spcPts val="800"/>
              </a:spcAft>
            </a:pPr>
            <a:r>
              <a:rPr lang="en-US" sz="1400" b="1" kern="100" dirty="0">
                <a:effectLst/>
                <a:latin typeface="Calibri" panose="020F0502020204030204" pitchFamily="34" charset="0"/>
                <a:ea typeface="Calibri" panose="020F0502020204030204" pitchFamily="34" charset="0"/>
                <a:cs typeface="+mj-cs"/>
              </a:rPr>
              <a:t>Tian et al., 2024 – Aspect-Based Sentiment Analysis with Context Denoising (NAACL Findings)</a:t>
            </a:r>
          </a:p>
        </p:txBody>
      </p:sp>
      <p:sp>
        <p:nvSpPr>
          <p:cNvPr id="34" name="TextBox 33">
            <a:extLst>
              <a:ext uri="{FF2B5EF4-FFF2-40B4-BE49-F238E27FC236}">
                <a16:creationId xmlns:a16="http://schemas.microsoft.com/office/drawing/2014/main" id="{AC0E4609-471A-3303-1917-A7E38F14CA98}"/>
              </a:ext>
            </a:extLst>
          </p:cNvPr>
          <p:cNvSpPr txBox="1"/>
          <p:nvPr/>
        </p:nvSpPr>
        <p:spPr>
          <a:xfrm>
            <a:off x="4417489" y="4137722"/>
            <a:ext cx="3260751" cy="1077218"/>
          </a:xfrm>
          <a:prstGeom prst="rect">
            <a:avLst/>
          </a:prstGeom>
          <a:noFill/>
        </p:spPr>
        <p:txBody>
          <a:bodyPr wrap="square" rtlCol="1">
            <a:spAutoFit/>
          </a:bodyPr>
          <a:lstStyle/>
          <a:p>
            <a:pPr algn="just" rtl="1"/>
            <a:r>
              <a:rPr lang="fa-IR" sz="1600" dirty="0">
                <a:solidFill>
                  <a:srgbClr val="052D55"/>
                </a:solidFill>
                <a:cs typeface="B Zar" panose="00000400000000000000" pitchFamily="2" charset="-78"/>
              </a:rPr>
              <a:t>استفاده از </a:t>
            </a:r>
            <a:r>
              <a:rPr lang="en-US" sz="1600" dirty="0">
                <a:solidFill>
                  <a:srgbClr val="052D55"/>
                </a:solidFill>
                <a:cs typeface="B Zar" panose="00000400000000000000" pitchFamily="2" charset="-78"/>
              </a:rPr>
              <a:t>Context Denoising </a:t>
            </a:r>
            <a:r>
              <a:rPr lang="fa-IR" sz="1600" dirty="0">
                <a:solidFill>
                  <a:srgbClr val="052D55"/>
                </a:solidFill>
                <a:cs typeface="B Zar" panose="00000400000000000000" pitchFamily="2" charset="-78"/>
              </a:rPr>
              <a:t> برای کاهش تأثیر اطلاعات نامرتبط در متن و تمرکز مدل روی سرنخ‌های احساسی مرتبط با هر جنبه، با هدف بهبود دقت تحلیل احساسات جنبه‌محور.</a:t>
            </a:r>
            <a:endParaRPr lang="fa-IR" sz="1600" b="1" dirty="0">
              <a:solidFill>
                <a:srgbClr val="052D55"/>
              </a:solidFill>
              <a:cs typeface="B Zar" panose="00000400000000000000" pitchFamily="2" charset="-78"/>
            </a:endParaRPr>
          </a:p>
        </p:txBody>
      </p:sp>
      <p:sp>
        <p:nvSpPr>
          <p:cNvPr id="37" name="TextBox 36">
            <a:extLst>
              <a:ext uri="{FF2B5EF4-FFF2-40B4-BE49-F238E27FC236}">
                <a16:creationId xmlns:a16="http://schemas.microsoft.com/office/drawing/2014/main" id="{97A6E0E2-00D0-83FF-5994-C3066D2C5724}"/>
              </a:ext>
            </a:extLst>
          </p:cNvPr>
          <p:cNvSpPr txBox="1"/>
          <p:nvPr/>
        </p:nvSpPr>
        <p:spPr>
          <a:xfrm>
            <a:off x="4507450" y="2005573"/>
            <a:ext cx="2469316" cy="646331"/>
          </a:xfrm>
          <a:prstGeom prst="rect">
            <a:avLst/>
          </a:prstGeom>
          <a:noFill/>
        </p:spPr>
        <p:txBody>
          <a:bodyPr wrap="square" rtlCol="1">
            <a:spAutoFit/>
          </a:bodyPr>
          <a:lstStyle/>
          <a:p>
            <a:pPr algn="ctr"/>
            <a:r>
              <a:rPr lang="fa-IR" dirty="0">
                <a:solidFill>
                  <a:srgbClr val="052D55"/>
                </a:solidFill>
                <a:cs typeface="B Titr" panose="00000700000000000000" pitchFamily="2" charset="-78"/>
              </a:rPr>
              <a:t>روش‌های بهبود نمایش زمینه </a:t>
            </a:r>
            <a:endParaRPr lang="en-US" dirty="0">
              <a:solidFill>
                <a:srgbClr val="052D55"/>
              </a:solidFill>
              <a:cs typeface="B Titr" panose="00000700000000000000" pitchFamily="2" charset="-78"/>
            </a:endParaRPr>
          </a:p>
        </p:txBody>
      </p:sp>
      <p:sp>
        <p:nvSpPr>
          <p:cNvPr id="2" name="Rectangle 1">
            <a:extLst>
              <a:ext uri="{FF2B5EF4-FFF2-40B4-BE49-F238E27FC236}">
                <a16:creationId xmlns:a16="http://schemas.microsoft.com/office/drawing/2014/main" id="{60AC76F9-A094-21AF-1722-CD911BBBCEDE}"/>
              </a:ext>
            </a:extLst>
          </p:cNvPr>
          <p:cNvSpPr/>
          <p:nvPr/>
        </p:nvSpPr>
        <p:spPr>
          <a:xfrm>
            <a:off x="8149893" y="2846717"/>
            <a:ext cx="3418130" cy="786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Tree>
    <p:extLst>
      <p:ext uri="{BB962C8B-B14F-4D97-AF65-F5344CB8AC3E}">
        <p14:creationId xmlns:p14="http://schemas.microsoft.com/office/powerpoint/2010/main" val="2652484373"/>
      </p:ext>
    </p:extLst>
  </p:cSld>
  <p:clrMapOvr>
    <a:masterClrMapping/>
  </p:clrMapOvr>
  <mc:AlternateContent xmlns:mc="http://schemas.openxmlformats.org/markup-compatibility/2006">
    <mc:Choice xmlns:p14="http://schemas.microsoft.com/office/powerpoint/2010/main" Requires="p14">
      <p:transition spd="slow" p14:dur="2000" advTm="50126"/>
    </mc:Choice>
    <mc:Fallback>
      <p:transition spd="slow" advTm="50126"/>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1473</TotalTime>
  <Words>1918</Words>
  <Application>Microsoft Office PowerPoint</Application>
  <PresentationFormat>Widescreen</PresentationFormat>
  <Paragraphs>161</Paragraphs>
  <Slides>16</Slides>
  <Notes>0</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16</vt:i4>
      </vt:variant>
    </vt:vector>
  </HeadingPairs>
  <TitlesOfParts>
    <vt:vector size="29" baseType="lpstr">
      <vt:lpstr> </vt:lpstr>
      <vt:lpstr>Aptos</vt:lpstr>
      <vt:lpstr>Aptos Display</vt:lpstr>
      <vt:lpstr>Arial</vt:lpstr>
      <vt:lpstr>B Nazanin</vt:lpstr>
      <vt:lpstr>B Titr</vt:lpstr>
      <vt:lpstr>B Zar</vt:lpstr>
      <vt:lpstr>Calibri</vt:lpstr>
      <vt:lpstr>Segoe UI Emoji</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mahbubeh karimi</dc:creator>
  <cp:lastModifiedBy>mahbubeh karimi</cp:lastModifiedBy>
  <cp:revision>103</cp:revision>
  <dcterms:created xsi:type="dcterms:W3CDTF">2026-01-23T06:55:04Z</dcterms:created>
  <dcterms:modified xsi:type="dcterms:W3CDTF">2026-02-01T21:22:50Z</dcterms:modified>
</cp:coreProperties>
</file>